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56" r:id="rId2"/>
    <p:sldId id="299" r:id="rId3"/>
    <p:sldId id="323" r:id="rId4"/>
    <p:sldId id="317" r:id="rId5"/>
    <p:sldId id="322" r:id="rId6"/>
    <p:sldId id="313" r:id="rId7"/>
    <p:sldId id="319" r:id="rId8"/>
    <p:sldId id="314" r:id="rId9"/>
    <p:sldId id="280" r:id="rId10"/>
    <p:sldId id="301" r:id="rId11"/>
    <p:sldId id="315" r:id="rId12"/>
    <p:sldId id="305" r:id="rId13"/>
    <p:sldId id="306" r:id="rId14"/>
    <p:sldId id="311" r:id="rId15"/>
    <p:sldId id="303" r:id="rId16"/>
    <p:sldId id="304" r:id="rId17"/>
    <p:sldId id="312" r:id="rId18"/>
    <p:sldId id="309" r:id="rId19"/>
    <p:sldId id="310" r:id="rId20"/>
    <p:sldId id="307" r:id="rId21"/>
    <p:sldId id="316" r:id="rId22"/>
    <p:sldId id="262" r:id="rId23"/>
    <p:sldId id="294" r:id="rId24"/>
    <p:sldId id="291" r:id="rId25"/>
    <p:sldId id="292" r:id="rId26"/>
    <p:sldId id="271" r:id="rId27"/>
    <p:sldId id="276" r:id="rId28"/>
    <p:sldId id="277" r:id="rId29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B4E7"/>
    <a:srgbClr val="5757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78E6D8-69AB-F045-BCC2-212E9ABE5D7C}" v="18" dt="2023-09-14T21:08:19.907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201"/>
    <p:restoredTop sz="94694"/>
  </p:normalViewPr>
  <p:slideViewPr>
    <p:cSldViewPr snapToGrid="0">
      <p:cViewPr varScale="1">
        <p:scale>
          <a:sx n="92" d="100"/>
          <a:sy n="92" d="100"/>
        </p:scale>
        <p:origin x="184" y="808"/>
      </p:cViewPr>
      <p:guideLst>
        <p:guide orient="horz" pos="288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664177-4989-AD4E-8DC1-EAE6C161016A}" type="datetimeFigureOut">
              <a:rPr lang="en-US" smtClean="0"/>
              <a:t>10/3/23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7CAF7-43D8-4D44-9430-38C5B3E82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84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1200" b="1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Increase public awareness </a:t>
            </a:r>
            <a:r>
              <a:rPr lang="en-US" sz="120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 Rotary by </a:t>
            </a:r>
            <a:r>
              <a:rPr lang="en-US" sz="1200" b="1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informing the public </a:t>
            </a:r>
            <a:r>
              <a:rPr lang="en-US" sz="120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 Rotary activities 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1200" b="1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Educate the public </a:t>
            </a:r>
            <a:r>
              <a:rPr lang="en-US" sz="120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about Rotary as a community organization by </a:t>
            </a:r>
            <a:r>
              <a:rPr lang="en-US" sz="1200" b="1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promoting and communicating </a:t>
            </a:r>
            <a:r>
              <a:rPr lang="en-US" sz="120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is happening within the district and at the club levels;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87CAF7-43D8-4D44-9430-38C5B3E82F7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443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1200" b="1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 as a resource to club and district committees </a:t>
            </a:r>
            <a:r>
              <a:rPr lang="en-US" sz="120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support the Public Image Committee mission; 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1200" b="1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Facilitate training </a:t>
            </a:r>
            <a:r>
              <a:rPr lang="en-US" sz="120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sessions at District Assemblies and support clubs in preparation for District Conference;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87CAF7-43D8-4D44-9430-38C5B3E82F7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2741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Define objective differences </a:t>
            </a:r>
            <a:r>
              <a:rPr lang="en-US" sz="120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between </a:t>
            </a:r>
            <a:r>
              <a:rPr lang="en-US" sz="1200" i="1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internal communications</a:t>
            </a:r>
            <a:r>
              <a:rPr lang="en-US" sz="120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(Rotarians) and </a:t>
            </a:r>
            <a:r>
              <a:rPr lang="en-US" sz="1200" i="1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external communications </a:t>
            </a:r>
            <a:r>
              <a:rPr lang="en-US" sz="120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(non-Rotarians).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87CAF7-43D8-4D44-9430-38C5B3E82F7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395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BBBCC0"/>
                </a:solidFill>
                <a:latin typeface="Arial"/>
                <a:cs typeface="Arial"/>
              </a:defRPr>
            </a:lvl1pPr>
          </a:lstStyle>
          <a:p>
            <a:pPr marL="64135">
              <a:lnSpc>
                <a:spcPct val="100000"/>
              </a:lnSpc>
              <a:spcBef>
                <a:spcPts val="40"/>
              </a:spcBef>
            </a:pPr>
            <a:r>
              <a:rPr spc="-70"/>
              <a:t>TITLE</a:t>
            </a:r>
            <a:r>
              <a:rPr spc="55"/>
              <a:t> </a:t>
            </a:r>
            <a:r>
              <a:t>|</a:t>
            </a:r>
            <a:r>
              <a:rPr spc="70"/>
              <a:t> </a:t>
            </a:r>
            <a:fld id="{81D60167-4931-47E6-BA6A-407CBD079E47}" type="slidenum">
              <a:rPr spc="-50" dirty="0"/>
              <a:t>‹#›</a:t>
            </a:fld>
            <a:endParaRPr spc="-5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BBBCC0"/>
                </a:solidFill>
                <a:latin typeface="Arial"/>
                <a:cs typeface="Arial"/>
              </a:defRPr>
            </a:lvl1pPr>
          </a:lstStyle>
          <a:p>
            <a:pPr marL="64135">
              <a:lnSpc>
                <a:spcPct val="100000"/>
              </a:lnSpc>
              <a:spcBef>
                <a:spcPts val="40"/>
              </a:spcBef>
            </a:pPr>
            <a:r>
              <a:rPr spc="-70"/>
              <a:t>TITLE</a:t>
            </a:r>
            <a:r>
              <a:rPr spc="55"/>
              <a:t> </a:t>
            </a:r>
            <a:r>
              <a:t>|</a:t>
            </a:r>
            <a:r>
              <a:rPr spc="70"/>
              <a:t> </a:t>
            </a:r>
            <a:fld id="{81D60167-4931-47E6-BA6A-407CBD079E47}" type="slidenum">
              <a:rPr spc="-50" dirty="0"/>
              <a:t>‹#›</a:t>
            </a:fld>
            <a:endParaRPr spc="-5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BBBCC0"/>
                </a:solidFill>
                <a:latin typeface="Arial"/>
                <a:cs typeface="Arial"/>
              </a:defRPr>
            </a:lvl1pPr>
          </a:lstStyle>
          <a:p>
            <a:pPr marL="64135">
              <a:lnSpc>
                <a:spcPct val="100000"/>
              </a:lnSpc>
              <a:spcBef>
                <a:spcPts val="40"/>
              </a:spcBef>
            </a:pPr>
            <a:r>
              <a:rPr spc="-70"/>
              <a:t>TITLE</a:t>
            </a:r>
            <a:r>
              <a:rPr spc="55"/>
              <a:t> </a:t>
            </a:r>
            <a:r>
              <a:t>|</a:t>
            </a:r>
            <a:r>
              <a:rPr spc="70"/>
              <a:t> </a:t>
            </a:r>
            <a:fld id="{81D60167-4931-47E6-BA6A-407CBD079E47}" type="slidenum">
              <a:rPr spc="-50" dirty="0"/>
              <a:t>‹#›</a:t>
            </a:fld>
            <a:endParaRPr spc="-5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BBBCC0"/>
                </a:solidFill>
                <a:latin typeface="Arial"/>
                <a:cs typeface="Arial"/>
              </a:defRPr>
            </a:lvl1pPr>
          </a:lstStyle>
          <a:p>
            <a:pPr marL="64135">
              <a:lnSpc>
                <a:spcPct val="100000"/>
              </a:lnSpc>
              <a:spcBef>
                <a:spcPts val="40"/>
              </a:spcBef>
            </a:pPr>
            <a:r>
              <a:rPr spc="-70"/>
              <a:t>TITLE</a:t>
            </a:r>
            <a:r>
              <a:rPr spc="55"/>
              <a:t> </a:t>
            </a:r>
            <a:r>
              <a:t>|</a:t>
            </a:r>
            <a:r>
              <a:rPr spc="70"/>
              <a:t> </a:t>
            </a:r>
            <a:fld id="{81D60167-4931-47E6-BA6A-407CBD079E47}" type="slidenum">
              <a:rPr spc="-50" dirty="0"/>
              <a:t>‹#›</a:t>
            </a:fld>
            <a:endParaRPr spc="-5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BBBCC0"/>
                </a:solidFill>
                <a:latin typeface="Arial"/>
                <a:cs typeface="Arial"/>
              </a:defRPr>
            </a:lvl1pPr>
          </a:lstStyle>
          <a:p>
            <a:pPr marL="64135">
              <a:lnSpc>
                <a:spcPct val="100000"/>
              </a:lnSpc>
              <a:spcBef>
                <a:spcPts val="40"/>
              </a:spcBef>
            </a:pPr>
            <a:r>
              <a:rPr spc="-70"/>
              <a:t>TITLE</a:t>
            </a:r>
            <a:r>
              <a:rPr spc="55"/>
              <a:t> </a:t>
            </a:r>
            <a:r>
              <a:t>|</a:t>
            </a:r>
            <a:r>
              <a:rPr spc="70"/>
              <a:t> </a:t>
            </a:r>
            <a:fld id="{81D60167-4931-47E6-BA6A-407CBD079E47}" type="slidenum">
              <a:rPr spc="-50" dirty="0"/>
              <a:t>‹#›</a:t>
            </a:fld>
            <a:endParaRPr spc="-5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BFE6C60-BD51-4C06-972B-D598C068A30B}"/>
              </a:ext>
            </a:extLst>
          </p:cNvPr>
          <p:cNvSpPr/>
          <p:nvPr userDrawn="1"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8702E8D-AEBF-49D4-9D69-00802EFEB7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62500" y="2141538"/>
            <a:ext cx="4152900" cy="3141662"/>
          </a:xfrm>
        </p:spPr>
        <p:txBody>
          <a:bodyPr>
            <a:normAutofit/>
          </a:bodyPr>
          <a:lstStyle>
            <a:lvl1pPr marL="0" indent="0">
              <a:buNone/>
              <a:defRPr sz="1650"/>
            </a:lvl1pPr>
            <a:lvl2pPr marL="171450" indent="-127397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defRPr sz="135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573E487D-389A-425E-93B1-6E466DB120C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9100" y="2141538"/>
            <a:ext cx="3733800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33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1500">
                <a:solidFill>
                  <a:schemeClr val="bg1"/>
                </a:solidFill>
              </a:defRPr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08ACE488-B9EE-4F80-9093-0D25C49D3C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5926" y="3383632"/>
            <a:ext cx="3740150" cy="1975764"/>
          </a:xfrm>
        </p:spPr>
        <p:txBody>
          <a:bodyPr>
            <a:normAutofit/>
          </a:bodyPr>
          <a:lstStyle>
            <a:lvl1pPr marL="0" indent="0" algn="l">
              <a:buNone/>
              <a:defRPr sz="165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6F820-5DA9-442B-93E8-9740D300251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8737600" y="113468"/>
            <a:ext cx="317501" cy="369332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39D2C925-BE4C-4057-86A9-05FBB940D62D}"/>
              </a:ext>
            </a:extLst>
          </p:cNvPr>
          <p:cNvSpPr txBox="1"/>
          <p:nvPr userDrawn="1"/>
        </p:nvSpPr>
        <p:spPr>
          <a:xfrm>
            <a:off x="0" y="6673335"/>
            <a:ext cx="6858000" cy="161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">
                <a:solidFill>
                  <a:schemeClr val="bg2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</p:spTree>
    <p:extLst>
      <p:ext uri="{BB962C8B-B14F-4D97-AF65-F5344CB8AC3E}">
        <p14:creationId xmlns:p14="http://schemas.microsoft.com/office/powerpoint/2010/main" val="1122422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1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57199" y="6298691"/>
            <a:ext cx="896112" cy="336804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762" y="761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3175">
            <a:solidFill>
              <a:srgbClr val="948D8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516636"/>
            <a:ext cx="9144000" cy="53644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8300" y="552957"/>
            <a:ext cx="4733290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3400" y="1593850"/>
            <a:ext cx="8229600" cy="4295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192516" y="6470143"/>
            <a:ext cx="547115" cy="1568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BBBCC0"/>
                </a:solidFill>
                <a:latin typeface="Arial"/>
                <a:cs typeface="Arial"/>
              </a:defRPr>
            </a:lvl1pPr>
          </a:lstStyle>
          <a:p>
            <a:pPr marL="64135">
              <a:lnSpc>
                <a:spcPct val="100000"/>
              </a:lnSpc>
              <a:spcBef>
                <a:spcPts val="40"/>
              </a:spcBef>
            </a:pPr>
            <a:r>
              <a:rPr spc="-70"/>
              <a:t>TITLE</a:t>
            </a:r>
            <a:r>
              <a:rPr spc="55"/>
              <a:t> </a:t>
            </a:r>
            <a:r>
              <a:t>|</a:t>
            </a:r>
            <a:r>
              <a:rPr spc="70"/>
              <a:t> </a:t>
            </a:r>
            <a:fld id="{81D60167-4931-47E6-BA6A-407CBD079E47}" type="slidenum">
              <a:rPr spc="-50" dirty="0"/>
              <a:t>‹#›</a:t>
            </a:fld>
            <a:endParaRPr spc="-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q=https://www.google.com/url?q%3Dhttp://www.rotaryinhawaii.org%26amp;sa%3DD%26amp;source%3Deditors%26amp;ust%3D1656053674996045%26amp;usg%3DAOvVaw1Z8_dUw-71mCfsnImy63oa&amp;sa=D&amp;source=docs&amp;ust=1656053675047968&amp;usg=AOvVaw338_OwVg_1yjzLBLqTiGRd" TargetMode="External"/><Relationship Id="rId2" Type="http://schemas.openxmlformats.org/officeDocument/2006/relationships/hyperlink" Target="https://www.google.com/url?q=https://www.google.com/url?q%3Dhttp://www.rotaryd5000.org%26amp;sa%3DD%26amp;source%3Deditors%26amp;ust%3D1656053674995765%26amp;usg%3DAOvVaw13qR4JtPUElFnbrlQ_Adbn&amp;sa=D&amp;source=docs&amp;ust=1656053675047889&amp;usg=AOvVaw0grpqLMAWNheIoNbkuP5mY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ivacy-network.it/violazione-dati-facebook-come-proteggersi/" TargetMode="External"/><Relationship Id="rId7" Type="http://schemas.openxmlformats.org/officeDocument/2006/relationships/hyperlink" Target="https://commons.wikimedia.org/wiki/File:YouTube_social_white_square_(2017).svg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hyperlink" Target="https://freepngimg.com/png/25750-instagram-transparent" TargetMode="Externa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rotaryd5000.org/sitepage/hawai-i-rotary-district-5000-press-releases-a/" TargetMode="Externa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poaphotos.com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youtube.com/@hawaiirotary" TargetMode="Externa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1drv.ms/u/s!Ajwp12dgjkj8nnmRrZRuqqytnEVc?e=d2Xt4I" TargetMode="External"/><Relationship Id="rId2" Type="http://schemas.openxmlformats.org/officeDocument/2006/relationships/hyperlink" Target="http://www.rotaryd5000.org/public-image" TargetMode="Externa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8723" y="6166103"/>
            <a:ext cx="1216152" cy="4572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3429000"/>
            <a:ext cx="9144000" cy="1015365"/>
            <a:chOff x="0" y="3429000"/>
            <a:chExt cx="9144000" cy="101536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450335"/>
              <a:ext cx="9144000" cy="99364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3429000"/>
              <a:ext cx="9144000" cy="990600"/>
            </a:xfrm>
            <a:custGeom>
              <a:avLst/>
              <a:gdLst/>
              <a:ahLst/>
              <a:cxnLst/>
              <a:rect l="l" t="t" r="r" b="b"/>
              <a:pathLst>
                <a:path w="9144000" h="990600">
                  <a:moveTo>
                    <a:pt x="0" y="0"/>
                  </a:moveTo>
                  <a:lnTo>
                    <a:pt x="0" y="990600"/>
                  </a:lnTo>
                  <a:lnTo>
                    <a:pt x="9143999" y="990600"/>
                  </a:lnTo>
                  <a:lnTo>
                    <a:pt x="91439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D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44500" y="3557092"/>
            <a:ext cx="86995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4400" b="1">
                <a:solidFill>
                  <a:srgbClr val="FFFFFF"/>
                </a:solidFill>
                <a:latin typeface="Arial"/>
                <a:cs typeface="Arial"/>
              </a:rPr>
              <a:t>District </a:t>
            </a:r>
            <a:r>
              <a:rPr sz="4400" b="1">
                <a:solidFill>
                  <a:srgbClr val="FFFFFF"/>
                </a:solidFill>
                <a:latin typeface="Arial"/>
                <a:cs typeface="Arial"/>
              </a:rPr>
              <a:t>Public Image </a:t>
            </a:r>
            <a:r>
              <a:rPr lang="en-US" sz="4400" b="1">
                <a:solidFill>
                  <a:srgbClr val="FFFFFF"/>
                </a:solidFill>
                <a:latin typeface="Arial"/>
                <a:cs typeface="Arial"/>
              </a:rPr>
              <a:t>Committee</a:t>
            </a:r>
            <a:endParaRPr sz="4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4500" y="4505705"/>
            <a:ext cx="3987165" cy="612347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375"/>
              </a:spcBef>
            </a:pPr>
            <a:r>
              <a:rPr sz="2000">
                <a:solidFill>
                  <a:srgbClr val="005DAA"/>
                </a:solidFill>
                <a:latin typeface="Georgia"/>
                <a:cs typeface="Georgia"/>
              </a:rPr>
              <a:t>Making</a:t>
            </a:r>
            <a:r>
              <a:rPr sz="2000" spc="-15">
                <a:solidFill>
                  <a:srgbClr val="005DAA"/>
                </a:solidFill>
                <a:latin typeface="Georgia"/>
                <a:cs typeface="Georgia"/>
              </a:rPr>
              <a:t> </a:t>
            </a:r>
            <a:r>
              <a:rPr sz="2000">
                <a:solidFill>
                  <a:srgbClr val="005DAA"/>
                </a:solidFill>
                <a:latin typeface="Georgia"/>
                <a:cs typeface="Georgia"/>
              </a:rPr>
              <a:t>Public</a:t>
            </a:r>
            <a:r>
              <a:rPr sz="2000" spc="-5">
                <a:solidFill>
                  <a:srgbClr val="005DAA"/>
                </a:solidFill>
                <a:latin typeface="Georgia"/>
                <a:cs typeface="Georgia"/>
              </a:rPr>
              <a:t> </a:t>
            </a:r>
            <a:r>
              <a:rPr sz="2000">
                <a:solidFill>
                  <a:srgbClr val="005DAA"/>
                </a:solidFill>
                <a:latin typeface="Georgia"/>
                <a:cs typeface="Georgia"/>
              </a:rPr>
              <a:t>Image</a:t>
            </a:r>
            <a:r>
              <a:rPr sz="2000" spc="-25">
                <a:solidFill>
                  <a:srgbClr val="005DAA"/>
                </a:solidFill>
                <a:latin typeface="Georgia"/>
                <a:cs typeface="Georgia"/>
              </a:rPr>
              <a:t> </a:t>
            </a:r>
            <a:r>
              <a:rPr sz="2000">
                <a:solidFill>
                  <a:srgbClr val="005DAA"/>
                </a:solidFill>
                <a:latin typeface="Georgia"/>
                <a:cs typeface="Georgia"/>
              </a:rPr>
              <a:t>Work</a:t>
            </a:r>
            <a:r>
              <a:rPr sz="2000" spc="-10">
                <a:solidFill>
                  <a:srgbClr val="005DAA"/>
                </a:solidFill>
                <a:latin typeface="Georgia"/>
                <a:cs typeface="Georgia"/>
              </a:rPr>
              <a:t> </a:t>
            </a:r>
            <a:r>
              <a:rPr sz="2000">
                <a:solidFill>
                  <a:srgbClr val="005DAA"/>
                </a:solidFill>
                <a:latin typeface="Georgia"/>
                <a:cs typeface="Georgia"/>
              </a:rPr>
              <a:t>for</a:t>
            </a:r>
            <a:r>
              <a:rPr sz="2000" spc="-10">
                <a:solidFill>
                  <a:srgbClr val="005DAA"/>
                </a:solidFill>
                <a:latin typeface="Georgia"/>
                <a:cs typeface="Georgia"/>
              </a:rPr>
              <a:t> </a:t>
            </a:r>
            <a:r>
              <a:rPr lang="en-US" sz="2000" spc="-25">
                <a:solidFill>
                  <a:srgbClr val="005DAA"/>
                </a:solidFill>
                <a:latin typeface="Georgia"/>
                <a:cs typeface="Georgia"/>
              </a:rPr>
              <a:t>Hawaiʻi Rotary District 5000</a:t>
            </a:r>
            <a:endParaRPr sz="2000">
              <a:latin typeface="Georgia"/>
              <a:cs typeface="Georgia"/>
            </a:endParaRPr>
          </a:p>
        </p:txBody>
      </p:sp>
      <p:pic>
        <p:nvPicPr>
          <p:cNvPr id="1026" name="Picture 2" descr="A black background with blue textDescription automatically generated">
            <a:extLst>
              <a:ext uri="{FF2B5EF4-FFF2-40B4-BE49-F238E27FC236}">
                <a16:creationId xmlns:a16="http://schemas.microsoft.com/office/drawing/2014/main" id="{B99059F3-60B9-F382-EE4E-7C0C337E9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88346"/>
            <a:ext cx="9144000" cy="4973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8723" y="6166103"/>
            <a:ext cx="1216152" cy="4572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3429000"/>
            <a:ext cx="9144000" cy="1015365"/>
            <a:chOff x="0" y="3429000"/>
            <a:chExt cx="9144000" cy="101536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450335"/>
              <a:ext cx="9144000" cy="99364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3429000"/>
              <a:ext cx="9144000" cy="990600"/>
            </a:xfrm>
            <a:custGeom>
              <a:avLst/>
              <a:gdLst/>
              <a:ahLst/>
              <a:cxnLst/>
              <a:rect l="l" t="t" r="r" b="b"/>
              <a:pathLst>
                <a:path w="9144000" h="990600">
                  <a:moveTo>
                    <a:pt x="0" y="0"/>
                  </a:moveTo>
                  <a:lnTo>
                    <a:pt x="0" y="990600"/>
                  </a:lnTo>
                  <a:lnTo>
                    <a:pt x="9143999" y="990600"/>
                  </a:lnTo>
                  <a:lnTo>
                    <a:pt x="91439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D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44500" y="3557092"/>
            <a:ext cx="86995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4400" b="1">
                <a:solidFill>
                  <a:srgbClr val="FFFFFF"/>
                </a:solidFill>
                <a:latin typeface="Arial"/>
                <a:cs typeface="Arial"/>
              </a:rPr>
              <a:t>2023-2024 Co-Chairs</a:t>
            </a:r>
            <a:endParaRPr sz="4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4500" y="4505705"/>
            <a:ext cx="6261100" cy="663643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375"/>
              </a:spcBef>
            </a:pPr>
            <a:r>
              <a:rPr lang="en-US" sz="2000">
                <a:solidFill>
                  <a:srgbClr val="005DAA"/>
                </a:solidFill>
                <a:latin typeface="Georgia"/>
                <a:cs typeface="Georgia"/>
              </a:rPr>
              <a:t>Joshua Laguana (Hickam Pearl Harbor)</a:t>
            </a:r>
          </a:p>
          <a:p>
            <a:pPr marL="12700" marR="5080">
              <a:lnSpc>
                <a:spcPts val="2160"/>
              </a:lnSpc>
              <a:spcBef>
                <a:spcPts val="375"/>
              </a:spcBef>
            </a:pPr>
            <a:r>
              <a:rPr lang="en-US" sz="2000">
                <a:solidFill>
                  <a:srgbClr val="005DAA"/>
                </a:solidFill>
                <a:latin typeface="Georgia"/>
                <a:cs typeface="Georgia"/>
              </a:rPr>
              <a:t>Scott Wishart (Ala Moana)</a:t>
            </a:r>
            <a:endParaRPr sz="2000">
              <a:latin typeface="Georgia"/>
              <a:cs typeface="Georgia"/>
            </a:endParaRPr>
          </a:p>
        </p:txBody>
      </p:sp>
      <p:pic>
        <p:nvPicPr>
          <p:cNvPr id="3" name="Picture 2" descr="A black background with blue textDescription automatically generated">
            <a:extLst>
              <a:ext uri="{FF2B5EF4-FFF2-40B4-BE49-F238E27FC236}">
                <a16:creationId xmlns:a16="http://schemas.microsoft.com/office/drawing/2014/main" id="{54C319D9-2249-D1BE-0BE0-E9C40D880D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88346"/>
            <a:ext cx="9144000" cy="4973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3506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8723" y="6166103"/>
            <a:ext cx="1216152" cy="4572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3429000"/>
            <a:ext cx="9144000" cy="1015365"/>
            <a:chOff x="0" y="3429000"/>
            <a:chExt cx="9144000" cy="101536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450335"/>
              <a:ext cx="9144000" cy="99364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3429000"/>
              <a:ext cx="9144000" cy="990600"/>
            </a:xfrm>
            <a:custGeom>
              <a:avLst/>
              <a:gdLst/>
              <a:ahLst/>
              <a:cxnLst/>
              <a:rect l="l" t="t" r="r" b="b"/>
              <a:pathLst>
                <a:path w="9144000" h="990600">
                  <a:moveTo>
                    <a:pt x="0" y="0"/>
                  </a:moveTo>
                  <a:lnTo>
                    <a:pt x="0" y="990600"/>
                  </a:lnTo>
                  <a:lnTo>
                    <a:pt x="9143999" y="990600"/>
                  </a:lnTo>
                  <a:lnTo>
                    <a:pt x="91439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D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44500" y="3557092"/>
            <a:ext cx="86995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4400" b="1" dirty="0">
                <a:solidFill>
                  <a:srgbClr val="FFFFFF"/>
                </a:solidFill>
                <a:latin typeface="Arial"/>
                <a:cs typeface="Arial"/>
              </a:rPr>
              <a:t>2024-2025 Co-Chairs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4500" y="4505705"/>
            <a:ext cx="6261100" cy="663643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375"/>
              </a:spcBef>
            </a:pPr>
            <a:r>
              <a:rPr lang="en-US" sz="2000">
                <a:solidFill>
                  <a:srgbClr val="005DAA"/>
                </a:solidFill>
                <a:latin typeface="Georgia"/>
                <a:cs typeface="Georgia"/>
              </a:rPr>
              <a:t>Joshua Laguana (Hickam Pearl Harbor)</a:t>
            </a:r>
          </a:p>
          <a:p>
            <a:pPr marL="12700" marR="5080">
              <a:lnSpc>
                <a:spcPts val="2160"/>
              </a:lnSpc>
              <a:spcBef>
                <a:spcPts val="375"/>
              </a:spcBef>
            </a:pPr>
            <a:r>
              <a:rPr lang="en-US" sz="2000">
                <a:solidFill>
                  <a:srgbClr val="005DAA"/>
                </a:solidFill>
                <a:latin typeface="Georgia"/>
                <a:cs typeface="Georgia"/>
              </a:rPr>
              <a:t>Scott Wishart (Ala Moana)</a:t>
            </a:r>
            <a:endParaRPr sz="2000">
              <a:latin typeface="Georgia"/>
              <a:cs typeface="Georgia"/>
            </a:endParaRPr>
          </a:p>
        </p:txBody>
      </p:sp>
      <p:pic>
        <p:nvPicPr>
          <p:cNvPr id="3" name="Picture 2" descr="A black background with blue textDescription automatically generated">
            <a:extLst>
              <a:ext uri="{FF2B5EF4-FFF2-40B4-BE49-F238E27FC236}">
                <a16:creationId xmlns:a16="http://schemas.microsoft.com/office/drawing/2014/main" id="{54C319D9-2249-D1BE-0BE0-E9C40D880D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88346"/>
            <a:ext cx="9144000" cy="4973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8799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8723" y="6166103"/>
            <a:ext cx="1216152" cy="4572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3429000"/>
            <a:ext cx="9144000" cy="2362200"/>
            <a:chOff x="0" y="3429000"/>
            <a:chExt cx="9144000" cy="101536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450335"/>
              <a:ext cx="9144000" cy="99364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3429000"/>
              <a:ext cx="9144000" cy="990600"/>
            </a:xfrm>
            <a:custGeom>
              <a:avLst/>
              <a:gdLst/>
              <a:ahLst/>
              <a:cxnLst/>
              <a:rect l="l" t="t" r="r" b="b"/>
              <a:pathLst>
                <a:path w="9144000" h="990600">
                  <a:moveTo>
                    <a:pt x="0" y="0"/>
                  </a:moveTo>
                  <a:lnTo>
                    <a:pt x="0" y="990600"/>
                  </a:lnTo>
                  <a:lnTo>
                    <a:pt x="9143999" y="990600"/>
                  </a:lnTo>
                  <a:lnTo>
                    <a:pt x="91439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D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81000" y="4236005"/>
            <a:ext cx="8699500" cy="690574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en-US" sz="4400" b="1" dirty="0">
                <a:solidFill>
                  <a:srgbClr val="FFFFFF"/>
                </a:solidFill>
                <a:latin typeface="Arial"/>
                <a:cs typeface="Arial"/>
              </a:rPr>
              <a:t>Presidents-Elect Meeting</a:t>
            </a:r>
            <a:endParaRPr dirty="0"/>
          </a:p>
        </p:txBody>
      </p:sp>
      <p:pic>
        <p:nvPicPr>
          <p:cNvPr id="3" name="Picture 2" descr="A black background with blue textDescription automatically generated">
            <a:extLst>
              <a:ext uri="{FF2B5EF4-FFF2-40B4-BE49-F238E27FC236}">
                <a16:creationId xmlns:a16="http://schemas.microsoft.com/office/drawing/2014/main" id="{F71906E8-FB8C-2B76-7C2E-9BA064C958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88346"/>
            <a:ext cx="9144000" cy="4973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9932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A6C75375-C8EB-4734-93C9-E33AFCA9340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62500" y="1074198"/>
            <a:ext cx="4152900" cy="5601083"/>
          </a:xfrm>
        </p:spPr>
        <p:txBody>
          <a:bodyPr vert="horz" wrap="square" lIns="68580" tIns="34290" rIns="68580" bIns="34290" rtlCol="0" anchor="t"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en-US" b="1" dirty="0"/>
              <a:t>Joshua Laguana</a:t>
            </a:r>
          </a:p>
          <a:p>
            <a:pPr>
              <a:lnSpc>
                <a:spcPct val="150000"/>
              </a:lnSpc>
            </a:pPr>
            <a:r>
              <a:rPr lang="en-US" dirty="0"/>
              <a:t>(Hickam Pearl Harbor)</a:t>
            </a:r>
          </a:p>
          <a:p>
            <a:pPr>
              <a:lnSpc>
                <a:spcPct val="150000"/>
              </a:lnSpc>
            </a:pPr>
            <a:r>
              <a:rPr lang="en-US" b="1" dirty="0"/>
              <a:t>Scott Wishart</a:t>
            </a:r>
          </a:p>
          <a:p>
            <a:pPr>
              <a:lnSpc>
                <a:spcPct val="150000"/>
              </a:lnSpc>
            </a:pPr>
            <a:r>
              <a:rPr lang="en-US" dirty="0"/>
              <a:t>(Ala Moana)</a:t>
            </a:r>
          </a:p>
          <a:p>
            <a:pPr>
              <a:lnSpc>
                <a:spcPct val="150000"/>
              </a:lnSpc>
            </a:pPr>
            <a:r>
              <a:rPr lang="en-US" b="1" dirty="0"/>
              <a:t>Sandy Matsui</a:t>
            </a:r>
          </a:p>
          <a:p>
            <a:pPr>
              <a:lnSpc>
                <a:spcPct val="150000"/>
              </a:lnSpc>
            </a:pPr>
            <a:r>
              <a:rPr lang="en-US" dirty="0"/>
              <a:t>(Kaneohe)</a:t>
            </a:r>
            <a:endParaRPr lang="en-US" dirty="0"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b="1">
                <a:cs typeface="Calibri"/>
              </a:rPr>
              <a:t>Roz Cooper</a:t>
            </a:r>
          </a:p>
          <a:p>
            <a:pPr>
              <a:lnSpc>
                <a:spcPct val="150000"/>
              </a:lnSpc>
            </a:pPr>
            <a:r>
              <a:rPr lang="en-US">
                <a:cs typeface="Calibri"/>
              </a:rPr>
              <a:t>(Metro)</a:t>
            </a:r>
          </a:p>
          <a:p>
            <a:pPr>
              <a:lnSpc>
                <a:spcPct val="150000"/>
              </a:lnSpc>
            </a:pPr>
            <a:r>
              <a:rPr lang="en-US" b="1">
                <a:cs typeface="Calibri"/>
              </a:rPr>
              <a:t>Nicole Baltazar</a:t>
            </a:r>
          </a:p>
          <a:p>
            <a:pPr>
              <a:lnSpc>
                <a:spcPct val="150000"/>
              </a:lnSpc>
            </a:pPr>
            <a:r>
              <a:rPr lang="en-US">
                <a:cs typeface="Calibri"/>
              </a:rPr>
              <a:t>(RECO)</a:t>
            </a:r>
            <a:endParaRPr lang="en-US"/>
          </a:p>
          <a:p>
            <a:pPr>
              <a:lnSpc>
                <a:spcPct val="150000"/>
              </a:lnSpc>
            </a:pPr>
            <a:r>
              <a:rPr lang="en-US" b="1" dirty="0"/>
              <a:t>Ted Faigle</a:t>
            </a:r>
            <a:br>
              <a:rPr lang="en-US" b="1" dirty="0"/>
            </a:br>
            <a:r>
              <a:rPr lang="en-US" dirty="0"/>
              <a:t>(Poipu Beach)</a:t>
            </a:r>
            <a:endParaRPr lang="en-US" dirty="0"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b="1" dirty="0"/>
              <a:t>Lori Williams</a:t>
            </a:r>
          </a:p>
          <a:p>
            <a:pPr>
              <a:lnSpc>
                <a:spcPct val="150000"/>
              </a:lnSpc>
            </a:pPr>
            <a:r>
              <a:rPr lang="en-US" dirty="0"/>
              <a:t>(Windward Lanikai)</a:t>
            </a:r>
            <a:endParaRPr lang="en-US" dirty="0"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b="1" dirty="0"/>
              <a:t>Mark Merriam</a:t>
            </a:r>
          </a:p>
          <a:p>
            <a:pPr>
              <a:lnSpc>
                <a:spcPct val="150000"/>
              </a:lnSpc>
            </a:pPr>
            <a:r>
              <a:rPr lang="en-US" dirty="0"/>
              <a:t>(Metro Honolulu)</a:t>
            </a:r>
            <a:endParaRPr lang="en-US" dirty="0"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b="1" dirty="0"/>
              <a:t>Konrad </a:t>
            </a:r>
            <a:r>
              <a:rPr lang="en-US" b="1"/>
              <a:t>Ikei</a:t>
            </a:r>
            <a:r>
              <a:rPr lang="en-US" b="1" dirty="0"/>
              <a:t> </a:t>
            </a:r>
            <a:r>
              <a:rPr lang="en-US" dirty="0"/>
              <a:t> – RotaryD5000.org</a:t>
            </a:r>
            <a:endParaRPr lang="en-US" b="1" dirty="0"/>
          </a:p>
          <a:p>
            <a:pPr>
              <a:lnSpc>
                <a:spcPct val="150000"/>
              </a:lnSpc>
            </a:pPr>
            <a:r>
              <a:rPr lang="en-US" dirty="0"/>
              <a:t>(Ala Moana)</a:t>
            </a:r>
            <a:endParaRPr lang="en-US" dirty="0"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b="1" dirty="0"/>
              <a:t>Ryan Kawamoto</a:t>
            </a:r>
          </a:p>
          <a:p>
            <a:pPr>
              <a:lnSpc>
                <a:spcPct val="150000"/>
              </a:lnSpc>
            </a:pPr>
            <a:r>
              <a:rPr lang="en-US" dirty="0"/>
              <a:t>(Kahala Sunrise)</a:t>
            </a:r>
            <a:endParaRPr lang="en-US" b="1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D8BDA7B-C6EA-427E-97F1-6FA2E11670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0"/>
            <a:r>
              <a:rPr lang="en-US" dirty="0"/>
              <a:t>Public image resource team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5E897E4C-1BAC-400D-90F7-356FC65D63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5926" y="3394974"/>
            <a:ext cx="4098925" cy="1481823"/>
          </a:xfrm>
        </p:spPr>
        <p:txBody>
          <a:bodyPr/>
          <a:lstStyle/>
          <a:p>
            <a:r>
              <a:rPr lang="en-US"/>
              <a:t>Who can you turn to?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329F6AB-B132-4AF4-B061-8437F837C27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8737600" y="182718"/>
            <a:ext cx="317501" cy="230832"/>
          </a:xfrm>
        </p:spPr>
        <p:txBody>
          <a:bodyPr/>
          <a:lstStyle/>
          <a:p>
            <a:fld id="{97A94E25-127B-4C48-AF96-44BA7B823777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64B2BAFE-D1F9-4A1D-5126-F72B81009766}"/>
              </a:ext>
            </a:extLst>
          </p:cNvPr>
          <p:cNvSpPr txBox="1">
            <a:spLocks/>
          </p:cNvSpPr>
          <p:nvPr/>
        </p:nvSpPr>
        <p:spPr>
          <a:xfrm>
            <a:off x="4762500" y="413550"/>
            <a:ext cx="4079659" cy="521563"/>
          </a:xfrm>
          <a:prstGeom prst="rect">
            <a:avLst/>
          </a:prstGeo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wrap="square" lIns="0" tIns="0" rIns="0" bIns="0" anchor="b">
            <a:noAutofit/>
          </a:bodyPr>
          <a:lstStyle>
            <a:lvl1pPr marL="0" indent="0">
              <a:buNone/>
              <a:defRPr sz="3300" b="1" i="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>
              <a:buNone/>
              <a:defRPr sz="15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>
              <a:defRPr sz="1350">
                <a:latin typeface="+mn-lt"/>
                <a:ea typeface="+mn-ea"/>
                <a:cs typeface="+mn-cs"/>
              </a:defRPr>
            </a:lvl3pPr>
            <a:lvl4pPr marL="1371600">
              <a:defRPr sz="1200">
                <a:latin typeface="+mn-lt"/>
                <a:ea typeface="+mn-ea"/>
                <a:cs typeface="+mn-cs"/>
              </a:defRPr>
            </a:lvl4pPr>
            <a:lvl5pPr marL="1828800">
              <a:defRPr sz="1200"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2100" dirty="0">
                <a:solidFill>
                  <a:srgbClr val="01B4E7"/>
                </a:solidFill>
              </a:rPr>
              <a:t>Publicimage</a:t>
            </a:r>
            <a:r>
              <a:rPr lang="en-US" sz="2100" b="0" dirty="0">
                <a:solidFill>
                  <a:srgbClr val="01B4E7"/>
                </a:solidFill>
              </a:rPr>
              <a:t>@rotaryd5000.org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1843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8723" y="6166103"/>
            <a:ext cx="1216152" cy="4572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3429000"/>
            <a:ext cx="9144000" cy="2362200"/>
            <a:chOff x="0" y="3429000"/>
            <a:chExt cx="9144000" cy="101536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450335"/>
              <a:ext cx="9144000" cy="99364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3429000"/>
              <a:ext cx="9144000" cy="990600"/>
            </a:xfrm>
            <a:custGeom>
              <a:avLst/>
              <a:gdLst/>
              <a:ahLst/>
              <a:cxnLst/>
              <a:rect l="l" t="t" r="r" b="b"/>
              <a:pathLst>
                <a:path w="9144000" h="990600">
                  <a:moveTo>
                    <a:pt x="0" y="0"/>
                  </a:moveTo>
                  <a:lnTo>
                    <a:pt x="0" y="990600"/>
                  </a:lnTo>
                  <a:lnTo>
                    <a:pt x="9143999" y="990600"/>
                  </a:lnTo>
                  <a:lnTo>
                    <a:pt x="91439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D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44500" y="3869959"/>
            <a:ext cx="8699500" cy="136768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4400" b="1" dirty="0">
                <a:solidFill>
                  <a:srgbClr val="FFFFFF"/>
                </a:solidFill>
                <a:latin typeface="Arial"/>
                <a:cs typeface="Arial"/>
              </a:rPr>
              <a:t>How do I share my club’s activities with the district?</a:t>
            </a:r>
            <a:endParaRPr sz="4400" dirty="0">
              <a:latin typeface="Arial"/>
              <a:cs typeface="Arial"/>
            </a:endParaRPr>
          </a:p>
        </p:txBody>
      </p:sp>
      <p:pic>
        <p:nvPicPr>
          <p:cNvPr id="3" name="Picture 2" descr="A black background with blue textDescription automatically generated">
            <a:extLst>
              <a:ext uri="{FF2B5EF4-FFF2-40B4-BE49-F238E27FC236}">
                <a16:creationId xmlns:a16="http://schemas.microsoft.com/office/drawing/2014/main" id="{54AC3B44-579C-265B-9691-162D2C5257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88346"/>
            <a:ext cx="9144000" cy="4973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4400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9906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0" y="0"/>
                </a:moveTo>
                <a:lnTo>
                  <a:pt x="0" y="533400"/>
                </a:lnTo>
                <a:lnTo>
                  <a:pt x="9143999" y="533400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7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81000" y="211568"/>
            <a:ext cx="58801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600" dirty="0">
                <a:solidFill>
                  <a:srgbClr val="FFFFFF"/>
                </a:solidFill>
                <a:latin typeface="Arial"/>
                <a:cs typeface="Arial"/>
              </a:rPr>
              <a:t>Options:</a:t>
            </a:r>
            <a:endParaRPr lang="en-US" sz="36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40"/>
              </a:spcBef>
            </a:pPr>
            <a:r>
              <a:rPr spc="-70"/>
              <a:t>TITLE</a:t>
            </a:r>
            <a:r>
              <a:rPr spc="55"/>
              <a:t> </a:t>
            </a:r>
            <a:r>
              <a:t>|</a:t>
            </a:r>
            <a:r>
              <a:rPr spc="70"/>
              <a:t> </a:t>
            </a:r>
            <a:fld id="{81D60167-4931-47E6-BA6A-407CBD079E47}" type="slidenum">
              <a:rPr spc="-50" dirty="0"/>
              <a:t>7</a:t>
            </a:fld>
            <a:endParaRPr spc="-50"/>
          </a:p>
        </p:txBody>
      </p:sp>
      <p:sp>
        <p:nvSpPr>
          <p:cNvPr id="4" name="object 4"/>
          <p:cNvSpPr txBox="1"/>
          <p:nvPr/>
        </p:nvSpPr>
        <p:spPr>
          <a:xfrm>
            <a:off x="464566" y="1423352"/>
            <a:ext cx="7727950" cy="2875787"/>
          </a:xfrm>
          <a:prstGeom prst="rect">
            <a:avLst/>
          </a:prstGeom>
        </p:spPr>
        <p:txBody>
          <a:bodyPr vert="horz" wrap="square" lIns="0" tIns="104775" rIns="0" bIns="0" rtlCol="0" anchor="t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3000" b="1" dirty="0">
                <a:solidFill>
                  <a:srgbClr val="57575A"/>
                </a:solidFill>
                <a:latin typeface="Open Sans"/>
                <a:ea typeface="Open Sans"/>
                <a:cs typeface="Open Sans"/>
              </a:rPr>
              <a:t>RotaryD5000.org</a:t>
            </a:r>
            <a:endParaRPr lang="en-US" sz="3000" dirty="0">
              <a:solidFill>
                <a:srgbClr val="5757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en-US" sz="3000" b="1" dirty="0">
                <a:solidFill>
                  <a:srgbClr val="57575A"/>
                </a:solidFill>
                <a:latin typeface="Open Sans"/>
                <a:ea typeface="Open Sans"/>
                <a:cs typeface="Open Sans"/>
              </a:rPr>
              <a:t>PublicImage@rotaryd5000.org</a:t>
            </a:r>
            <a:endParaRPr lang="en-US" sz="3000" b="1" dirty="0">
              <a:solidFill>
                <a:srgbClr val="5757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en-US" sz="3000" b="1" dirty="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District Calendar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3000" b="1" dirty="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3000" b="1" dirty="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Instagram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3000" b="1" dirty="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Newsletter</a:t>
            </a:r>
            <a:endParaRPr lang="en-US" sz="3000" dirty="0">
              <a:solidFill>
                <a:srgbClr val="5757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181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8723" y="6166103"/>
            <a:ext cx="1216152" cy="4572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3429000"/>
            <a:ext cx="9144000" cy="2013012"/>
            <a:chOff x="0" y="3429000"/>
            <a:chExt cx="9144000" cy="101536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450335"/>
              <a:ext cx="9144000" cy="99364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3429000"/>
              <a:ext cx="9144000" cy="990600"/>
            </a:xfrm>
            <a:custGeom>
              <a:avLst/>
              <a:gdLst/>
              <a:ahLst/>
              <a:cxnLst/>
              <a:rect l="l" t="t" r="r" b="b"/>
              <a:pathLst>
                <a:path w="9144000" h="990600">
                  <a:moveTo>
                    <a:pt x="0" y="0"/>
                  </a:moveTo>
                  <a:lnTo>
                    <a:pt x="0" y="990600"/>
                  </a:lnTo>
                  <a:lnTo>
                    <a:pt x="9143999" y="990600"/>
                  </a:lnTo>
                  <a:lnTo>
                    <a:pt x="91439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D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44500" y="3727116"/>
            <a:ext cx="8699500" cy="136768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4400" b="1" dirty="0">
                <a:solidFill>
                  <a:srgbClr val="FFFFFF"/>
                </a:solidFill>
                <a:latin typeface="Arial"/>
                <a:cs typeface="Arial"/>
              </a:rPr>
              <a:t>What can the Public Image Resource Team help with?</a:t>
            </a:r>
            <a:endParaRPr sz="4400" dirty="0">
              <a:latin typeface="Arial"/>
              <a:cs typeface="Arial"/>
            </a:endParaRPr>
          </a:p>
        </p:txBody>
      </p:sp>
      <p:pic>
        <p:nvPicPr>
          <p:cNvPr id="3" name="Picture 2" descr="A black background with blue textDescription automatically generated">
            <a:extLst>
              <a:ext uri="{FF2B5EF4-FFF2-40B4-BE49-F238E27FC236}">
                <a16:creationId xmlns:a16="http://schemas.microsoft.com/office/drawing/2014/main" id="{EDC28212-5B53-E550-BC3B-0BC12E2107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88346"/>
            <a:ext cx="9144000" cy="4973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4070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76200"/>
            <a:ext cx="9144000" cy="10668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0" y="0"/>
                </a:moveTo>
                <a:lnTo>
                  <a:pt x="0" y="533400"/>
                </a:lnTo>
                <a:lnTo>
                  <a:pt x="9143999" y="533400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7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40"/>
              </a:spcBef>
            </a:pPr>
            <a:r>
              <a:rPr spc="-70"/>
              <a:t>TITLE</a:t>
            </a:r>
            <a:r>
              <a:rPr spc="55"/>
              <a:t> </a:t>
            </a:r>
            <a:r>
              <a:t>|</a:t>
            </a:r>
            <a:r>
              <a:rPr spc="70"/>
              <a:t> </a:t>
            </a:r>
            <a:fld id="{81D60167-4931-47E6-BA6A-407CBD079E47}" type="slidenum">
              <a:rPr spc="-50" dirty="0"/>
              <a:t>9</a:t>
            </a:fld>
            <a:endParaRPr spc="-50"/>
          </a:p>
        </p:txBody>
      </p:sp>
      <p:sp>
        <p:nvSpPr>
          <p:cNvPr id="4" name="object 4"/>
          <p:cNvSpPr txBox="1"/>
          <p:nvPr/>
        </p:nvSpPr>
        <p:spPr>
          <a:xfrm>
            <a:off x="535939" y="1148143"/>
            <a:ext cx="8203691" cy="2414122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3000" b="1" dirty="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Provide guidance</a:t>
            </a:r>
            <a:r>
              <a:rPr lang="en-US" sz="3000" dirty="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review club websites, flyers, &amp; news releases</a:t>
            </a:r>
          </a:p>
          <a:p>
            <a:endParaRPr lang="en-US" sz="3000" dirty="0">
              <a:solidFill>
                <a:srgbClr val="5757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en-US" sz="3000" b="1" dirty="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Facilitate training </a:t>
            </a:r>
            <a:r>
              <a:rPr lang="en-US" sz="3000" dirty="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 the topic of Public Image to your club or committee</a:t>
            </a: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1D26F886-998E-09F1-E654-E97B8F760CBC}"/>
              </a:ext>
            </a:extLst>
          </p:cNvPr>
          <p:cNvSpPr txBox="1"/>
          <p:nvPr/>
        </p:nvSpPr>
        <p:spPr>
          <a:xfrm>
            <a:off x="381000" y="211568"/>
            <a:ext cx="58801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600">
                <a:solidFill>
                  <a:srgbClr val="FFFFFF"/>
                </a:solidFill>
                <a:latin typeface="Arial"/>
                <a:cs typeface="Arial"/>
              </a:rPr>
              <a:t>What we do…</a:t>
            </a:r>
            <a:endParaRPr sz="36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55993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52400"/>
            <a:ext cx="9144000" cy="11430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0" y="0"/>
                </a:moveTo>
                <a:lnTo>
                  <a:pt x="0" y="533400"/>
                </a:lnTo>
                <a:lnTo>
                  <a:pt x="9143999" y="533400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7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40"/>
              </a:spcBef>
            </a:pPr>
            <a:r>
              <a:rPr spc="-70"/>
              <a:t>TITLE</a:t>
            </a:r>
            <a:r>
              <a:rPr spc="55"/>
              <a:t> </a:t>
            </a:r>
            <a:r>
              <a:t>|</a:t>
            </a:r>
            <a:r>
              <a:rPr spc="70"/>
              <a:t> </a:t>
            </a:r>
            <a:fld id="{81D60167-4931-47E6-BA6A-407CBD079E47}" type="slidenum">
              <a:rPr spc="-50" dirty="0"/>
              <a:t>10</a:t>
            </a:fld>
            <a:endParaRPr spc="-50"/>
          </a:p>
        </p:txBody>
      </p:sp>
      <p:sp>
        <p:nvSpPr>
          <p:cNvPr id="4" name="object 4"/>
          <p:cNvSpPr txBox="1"/>
          <p:nvPr/>
        </p:nvSpPr>
        <p:spPr>
          <a:xfrm>
            <a:off x="535939" y="1148143"/>
            <a:ext cx="8203691" cy="1490793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3000" b="1" dirty="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Share your club’s social media posts</a:t>
            </a:r>
            <a:endParaRPr lang="en-US" sz="3000" dirty="0">
              <a:solidFill>
                <a:srgbClr val="5757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en-US" sz="3000" b="1" dirty="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Post stories</a:t>
            </a:r>
            <a:r>
              <a:rPr lang="en-US" sz="3000" dirty="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on the district website</a:t>
            </a:r>
            <a:endParaRPr lang="en-US" sz="3000" b="1" dirty="0">
              <a:solidFill>
                <a:srgbClr val="5757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en-US" sz="3000" b="1" dirty="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Update District Calendar</a:t>
            </a:r>
            <a:endParaRPr lang="en-US" sz="3000" dirty="0">
              <a:solidFill>
                <a:srgbClr val="5757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1BC6BAEB-41F7-324E-36EB-5EF38BDBA314}"/>
              </a:ext>
            </a:extLst>
          </p:cNvPr>
          <p:cNvSpPr txBox="1"/>
          <p:nvPr/>
        </p:nvSpPr>
        <p:spPr>
          <a:xfrm>
            <a:off x="381000" y="211568"/>
            <a:ext cx="58801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600">
                <a:solidFill>
                  <a:srgbClr val="FFFFFF"/>
                </a:solidFill>
                <a:latin typeface="Arial"/>
                <a:cs typeface="Arial"/>
              </a:rPr>
              <a:t>What we do…</a:t>
            </a:r>
            <a:endParaRPr sz="36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7519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8723" y="6166103"/>
            <a:ext cx="1216152" cy="4572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3429000"/>
            <a:ext cx="9144000" cy="990600"/>
            <a:chOff x="0" y="3429000"/>
            <a:chExt cx="9144000" cy="101536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450335"/>
              <a:ext cx="9144000" cy="99364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3429000"/>
              <a:ext cx="9144000" cy="990600"/>
            </a:xfrm>
            <a:custGeom>
              <a:avLst/>
              <a:gdLst/>
              <a:ahLst/>
              <a:cxnLst/>
              <a:rect l="l" t="t" r="r" b="b"/>
              <a:pathLst>
                <a:path w="9144000" h="990600">
                  <a:moveTo>
                    <a:pt x="0" y="0"/>
                  </a:moveTo>
                  <a:lnTo>
                    <a:pt x="0" y="990600"/>
                  </a:lnTo>
                  <a:lnTo>
                    <a:pt x="9143999" y="990600"/>
                  </a:lnTo>
                  <a:lnTo>
                    <a:pt x="91439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D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44500" y="3557092"/>
            <a:ext cx="86995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4400" b="1" dirty="0">
                <a:solidFill>
                  <a:srgbClr val="FFFFFF"/>
                </a:solidFill>
                <a:latin typeface="Arial"/>
                <a:cs typeface="Arial"/>
              </a:rPr>
              <a:t>The PI Team</a:t>
            </a:r>
            <a:endParaRPr sz="4400" dirty="0">
              <a:latin typeface="Arial"/>
              <a:cs typeface="Arial"/>
            </a:endParaRPr>
          </a:p>
        </p:txBody>
      </p:sp>
      <p:pic>
        <p:nvPicPr>
          <p:cNvPr id="3" name="Picture 2" descr="A black background with blue textDescription automatically generated">
            <a:extLst>
              <a:ext uri="{FF2B5EF4-FFF2-40B4-BE49-F238E27FC236}">
                <a16:creationId xmlns:a16="http://schemas.microsoft.com/office/drawing/2014/main" id="{13974E78-EDC5-3896-9799-AE5D44E1C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88346"/>
            <a:ext cx="9144000" cy="4973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1756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52400"/>
            <a:ext cx="9144000" cy="11430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0" y="0"/>
                </a:moveTo>
                <a:lnTo>
                  <a:pt x="0" y="533400"/>
                </a:lnTo>
                <a:lnTo>
                  <a:pt x="9143999" y="533400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B4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40"/>
              </a:spcBef>
            </a:pPr>
            <a:r>
              <a:rPr spc="-70"/>
              <a:t>TITLE</a:t>
            </a:r>
            <a:r>
              <a:rPr spc="55"/>
              <a:t> </a:t>
            </a:r>
            <a:r>
              <a:t>|</a:t>
            </a:r>
            <a:r>
              <a:rPr spc="70"/>
              <a:t> </a:t>
            </a:r>
            <a:fld id="{81D60167-4931-47E6-BA6A-407CBD079E47}" type="slidenum">
              <a:rPr spc="-50" dirty="0"/>
              <a:t>12</a:t>
            </a:fld>
            <a:endParaRPr spc="-50"/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953860AD-0CC0-D80A-7B41-BD430AD709CC}"/>
              </a:ext>
            </a:extLst>
          </p:cNvPr>
          <p:cNvSpPr txBox="1"/>
          <p:nvPr/>
        </p:nvSpPr>
        <p:spPr>
          <a:xfrm>
            <a:off x="535939" y="1148143"/>
            <a:ext cx="8203691" cy="2875787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r>
              <a:rPr lang="en-US" sz="300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One of the most common ways people in a community learn about Rotary and the good we do is through a </a:t>
            </a:r>
            <a:r>
              <a:rPr lang="en-US" sz="3000" b="1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club or district website</a:t>
            </a:r>
            <a:r>
              <a:rPr lang="en-US" sz="300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  <a:p>
            <a:endParaRPr lang="en-US" sz="3000">
              <a:solidFill>
                <a:srgbClr val="5757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300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Our websites must </a:t>
            </a:r>
            <a:r>
              <a:rPr lang="en-US" sz="3000" i="1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inspire</a:t>
            </a:r>
            <a:r>
              <a:rPr lang="en-US" sz="300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be </a:t>
            </a:r>
            <a:r>
              <a:rPr lang="en-US" sz="3000" i="1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simple</a:t>
            </a:r>
            <a:r>
              <a:rPr lang="en-US" sz="300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and have a clear </a:t>
            </a:r>
            <a:r>
              <a:rPr lang="en-US" sz="3000" i="1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call to action</a:t>
            </a:r>
            <a:r>
              <a:rPr lang="en-US" sz="300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A4D2EA93-2C2E-0880-54D2-C7C9A69D0401}"/>
              </a:ext>
            </a:extLst>
          </p:cNvPr>
          <p:cNvSpPr txBox="1"/>
          <p:nvPr/>
        </p:nvSpPr>
        <p:spPr>
          <a:xfrm>
            <a:off x="381000" y="211568"/>
            <a:ext cx="7811516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600" b="1" dirty="0">
                <a:solidFill>
                  <a:srgbClr val="FFFFFF"/>
                </a:solidFill>
                <a:latin typeface="Arial"/>
                <a:cs typeface="Arial"/>
              </a:rPr>
              <a:t>Web Master</a:t>
            </a:r>
            <a:endParaRPr sz="36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461492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52400"/>
            <a:ext cx="9144000" cy="11430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0" y="0"/>
                </a:moveTo>
                <a:lnTo>
                  <a:pt x="0" y="533400"/>
                </a:lnTo>
                <a:lnTo>
                  <a:pt x="9143999" y="533400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B4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40"/>
              </a:spcBef>
            </a:pPr>
            <a:r>
              <a:rPr spc="-70"/>
              <a:t>TITLE</a:t>
            </a:r>
            <a:r>
              <a:rPr spc="55"/>
              <a:t> </a:t>
            </a:r>
            <a:r>
              <a:t>|</a:t>
            </a:r>
            <a:r>
              <a:rPr spc="70"/>
              <a:t> </a:t>
            </a:r>
            <a:fld id="{81D60167-4931-47E6-BA6A-407CBD079E47}" type="slidenum">
              <a:rPr spc="-50" dirty="0"/>
              <a:t>13</a:t>
            </a:fld>
            <a:endParaRPr spc="-50"/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953860AD-0CC0-D80A-7B41-BD430AD709CC}"/>
              </a:ext>
            </a:extLst>
          </p:cNvPr>
          <p:cNvSpPr txBox="1"/>
          <p:nvPr/>
        </p:nvSpPr>
        <p:spPr>
          <a:xfrm>
            <a:off x="535939" y="1148143"/>
            <a:ext cx="8203691" cy="2875787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r>
              <a:rPr lang="en-US" sz="300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District manages two websites, one for Rotarians (internal audiences) and one for Non-Rotarians (external audiences). </a:t>
            </a:r>
          </a:p>
          <a:p>
            <a:endParaRPr lang="en-US" sz="3000">
              <a:solidFill>
                <a:srgbClr val="5757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300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 </a:t>
            </a:r>
            <a:r>
              <a:rPr lang="en-US" sz="3000" b="1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internal</a:t>
            </a:r>
            <a:r>
              <a:rPr lang="en-US" sz="300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audiences: </a:t>
            </a:r>
            <a:r>
              <a:rPr lang="en-US" sz="3000" u="sng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RotaryD5000.org</a:t>
            </a:r>
            <a:r>
              <a:rPr lang="en-US" sz="300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  <a:p>
            <a:r>
              <a:rPr lang="en-US" sz="300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 </a:t>
            </a:r>
            <a:r>
              <a:rPr lang="en-US" sz="3000" b="1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external</a:t>
            </a:r>
            <a:r>
              <a:rPr lang="en-US" sz="300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audiences: </a:t>
            </a:r>
            <a:r>
              <a:rPr lang="en-US" sz="3000" u="sng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RotaryInHawaii.org</a:t>
            </a:r>
            <a:endParaRPr lang="en-US" sz="3000">
              <a:solidFill>
                <a:srgbClr val="5757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DB971B5B-4E2C-CCD5-BD69-B64F71F8DDF0}"/>
              </a:ext>
            </a:extLst>
          </p:cNvPr>
          <p:cNvSpPr txBox="1"/>
          <p:nvPr/>
        </p:nvSpPr>
        <p:spPr>
          <a:xfrm>
            <a:off x="381000" y="211568"/>
            <a:ext cx="7811516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600" b="1" dirty="0">
                <a:solidFill>
                  <a:srgbClr val="FFFFFF"/>
                </a:solidFill>
                <a:latin typeface="Arial"/>
                <a:cs typeface="Arial"/>
              </a:rPr>
              <a:t>Web Master</a:t>
            </a:r>
            <a:endParaRPr sz="3600" b="1" dirty="0">
              <a:latin typeface="Arial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503550-345F-E6DA-B2EA-2768467E15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572" y="4035380"/>
            <a:ext cx="4036058" cy="20167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1831673-7D0F-38B6-0F44-29F6AB3DE1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938" y="4035379"/>
            <a:ext cx="4036061" cy="20167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48151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CBBD854A-0F41-A74D-8419-A93B91EC864B}"/>
              </a:ext>
            </a:extLst>
          </p:cNvPr>
          <p:cNvSpPr/>
          <p:nvPr/>
        </p:nvSpPr>
        <p:spPr>
          <a:xfrm>
            <a:off x="0" y="-152400"/>
            <a:ext cx="9144000" cy="11430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0" y="0"/>
                </a:moveTo>
                <a:lnTo>
                  <a:pt x="0" y="533400"/>
                </a:lnTo>
                <a:lnTo>
                  <a:pt x="9143999" y="533400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23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40"/>
              </a:spcBef>
            </a:pPr>
            <a:r>
              <a:rPr spc="-70"/>
              <a:t>TITLE</a:t>
            </a:r>
            <a:r>
              <a:rPr spc="55"/>
              <a:t> </a:t>
            </a:r>
            <a:r>
              <a:t>|</a:t>
            </a:r>
            <a:r>
              <a:rPr spc="70"/>
              <a:t> </a:t>
            </a:r>
            <a:fld id="{81D60167-4931-47E6-BA6A-407CBD079E47}" type="slidenum">
              <a:rPr spc="-50" dirty="0"/>
              <a:t>14</a:t>
            </a:fld>
            <a:endParaRPr spc="-50"/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953860AD-0CC0-D80A-7B41-BD430AD709CC}"/>
              </a:ext>
            </a:extLst>
          </p:cNvPr>
          <p:cNvSpPr txBox="1"/>
          <p:nvPr/>
        </p:nvSpPr>
        <p:spPr>
          <a:xfrm>
            <a:off x="535939" y="1148143"/>
            <a:ext cx="8203691" cy="3799117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r>
              <a:rPr lang="en-US" sz="300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District Committees and Clubs are encouraged to share their activities, events, and news on a larger and more coordinated effort through the District’s newsletter.</a:t>
            </a:r>
          </a:p>
          <a:p>
            <a:endParaRPr lang="en-US" sz="3000">
              <a:solidFill>
                <a:srgbClr val="5757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300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Have something to send out? Tell us your message and your targeted audience and we’ll guide you on the best avenue!</a:t>
            </a: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B16D1954-81A1-D712-9EF3-FFB9EC05BEC7}"/>
              </a:ext>
            </a:extLst>
          </p:cNvPr>
          <p:cNvSpPr txBox="1"/>
          <p:nvPr/>
        </p:nvSpPr>
        <p:spPr>
          <a:xfrm>
            <a:off x="381000" y="211568"/>
            <a:ext cx="7811516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600" b="1" dirty="0">
                <a:solidFill>
                  <a:srgbClr val="FFFFFF"/>
                </a:solidFill>
                <a:latin typeface="Arial"/>
                <a:cs typeface="Arial"/>
              </a:rPr>
              <a:t>Communications</a:t>
            </a:r>
            <a:endParaRPr sz="36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9288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9906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0" y="0"/>
                </a:moveTo>
                <a:lnTo>
                  <a:pt x="0" y="533400"/>
                </a:lnTo>
                <a:lnTo>
                  <a:pt x="9143999" y="533400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5D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40"/>
              </a:spcBef>
            </a:pPr>
            <a:r>
              <a:rPr spc="-70"/>
              <a:t>TITLE</a:t>
            </a:r>
            <a:r>
              <a:rPr spc="55"/>
              <a:t> </a:t>
            </a:r>
            <a:r>
              <a:t>|</a:t>
            </a:r>
            <a:r>
              <a:rPr spc="70"/>
              <a:t> </a:t>
            </a:r>
            <a:fld id="{81D60167-4931-47E6-BA6A-407CBD079E47}" type="slidenum">
              <a:rPr spc="-50" dirty="0"/>
              <a:t>15</a:t>
            </a:fld>
            <a:endParaRPr spc="-50"/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52ED3948-9996-C61F-C1EF-01E6391AC3C7}"/>
              </a:ext>
            </a:extLst>
          </p:cNvPr>
          <p:cNvSpPr txBox="1"/>
          <p:nvPr/>
        </p:nvSpPr>
        <p:spPr>
          <a:xfrm>
            <a:off x="535939" y="1148143"/>
            <a:ext cx="8203691" cy="4260782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r>
              <a:rPr lang="en-US" sz="3000" dirty="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 use social Media to </a:t>
            </a:r>
            <a:r>
              <a:rPr lang="en-US" sz="3000" b="1" dirty="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promote activities</a:t>
            </a:r>
            <a:r>
              <a:rPr lang="en-US" sz="3000" dirty="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of the district and individual clubs on multimedia platforms such as Facebook, Instagram, and YouTube. </a:t>
            </a:r>
          </a:p>
          <a:p>
            <a:endParaRPr lang="en-US" sz="3000" dirty="0">
              <a:solidFill>
                <a:srgbClr val="5757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3000" dirty="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goal is to gain new followers, increase interactions with posts, and identify leads for new membership (Rotary, Interact, Rotaract, Donors, Partners, Volunteers).</a:t>
            </a: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721765EA-349A-0635-470F-DE5C0EC4B0EE}"/>
              </a:ext>
            </a:extLst>
          </p:cNvPr>
          <p:cNvSpPr txBox="1"/>
          <p:nvPr/>
        </p:nvSpPr>
        <p:spPr>
          <a:xfrm>
            <a:off x="381000" y="211568"/>
            <a:ext cx="7811516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600" b="1" dirty="0">
                <a:solidFill>
                  <a:srgbClr val="FFFFFF"/>
                </a:solidFill>
                <a:latin typeface="Arial"/>
                <a:cs typeface="Arial"/>
              </a:rPr>
              <a:t>Social Media</a:t>
            </a:r>
            <a:endParaRPr sz="36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09909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228600"/>
            <a:ext cx="9144000" cy="12192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0" y="0"/>
                </a:moveTo>
                <a:lnTo>
                  <a:pt x="0" y="533400"/>
                </a:lnTo>
                <a:lnTo>
                  <a:pt x="9143999" y="533400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5D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40"/>
              </a:spcBef>
            </a:pPr>
            <a:r>
              <a:rPr spc="-70"/>
              <a:t>TITLE</a:t>
            </a:r>
            <a:r>
              <a:rPr spc="55"/>
              <a:t> </a:t>
            </a:r>
            <a:r>
              <a:t>|</a:t>
            </a:r>
            <a:r>
              <a:rPr spc="70"/>
              <a:t> </a:t>
            </a:r>
            <a:fld id="{81D60167-4931-47E6-BA6A-407CBD079E47}" type="slidenum">
              <a:rPr spc="-50" dirty="0"/>
              <a:t>16</a:t>
            </a:fld>
            <a:endParaRPr spc="-50"/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52ED3948-9996-C61F-C1EF-01E6391AC3C7}"/>
              </a:ext>
            </a:extLst>
          </p:cNvPr>
          <p:cNvSpPr txBox="1"/>
          <p:nvPr/>
        </p:nvSpPr>
        <p:spPr>
          <a:xfrm>
            <a:off x="535939" y="1148143"/>
            <a:ext cx="8203691" cy="3337452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r>
              <a:rPr lang="en-US" sz="3000" b="1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Official District Accounts:</a:t>
            </a:r>
          </a:p>
          <a:p>
            <a:endParaRPr lang="en-US" sz="3000">
              <a:solidFill>
                <a:srgbClr val="5757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3000" b="1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Facebook		</a:t>
            </a:r>
            <a:r>
              <a:rPr lang="en-US" sz="300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@RotaryD5000 (</a:t>
            </a:r>
            <a:r>
              <a:rPr lang="en-US" sz="3000" i="1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internal</a:t>
            </a:r>
            <a:r>
              <a:rPr lang="en-US" sz="300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</a:t>
            </a:r>
          </a:p>
          <a:p>
            <a:r>
              <a:rPr lang="en-US" sz="3000" b="1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Facebook		</a:t>
            </a:r>
            <a:r>
              <a:rPr lang="en-US" sz="300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@</a:t>
            </a:r>
            <a:r>
              <a:rPr lang="en-US" sz="3000" err="1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HawaiiRotary</a:t>
            </a:r>
            <a:r>
              <a:rPr lang="en-US" sz="300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</a:t>
            </a:r>
            <a:r>
              <a:rPr lang="en-US" sz="3000" i="1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external</a:t>
            </a:r>
            <a:r>
              <a:rPr lang="en-US" sz="300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r>
              <a:rPr lang="en-US" sz="3000" b="1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Instagram	</a:t>
            </a:r>
            <a:r>
              <a:rPr lang="en-US" sz="300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@</a:t>
            </a:r>
            <a:r>
              <a:rPr lang="en-US" sz="3000" err="1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HawaiiRotary</a:t>
            </a:r>
            <a:endParaRPr lang="en-US" sz="3000">
              <a:solidFill>
                <a:srgbClr val="5757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3000" b="1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YouTube: 	</a:t>
            </a:r>
            <a:r>
              <a:rPr lang="en-US" sz="3000" u="sng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@HawaiiRotary</a:t>
            </a:r>
            <a:endParaRPr lang="en-US" sz="3000">
              <a:solidFill>
                <a:srgbClr val="5757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3000">
              <a:solidFill>
                <a:srgbClr val="5757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Picture 8" descr="Violazione dati Facebook, come proteggersi - Privacy Network">
            <a:extLst>
              <a:ext uri="{FF2B5EF4-FFF2-40B4-BE49-F238E27FC236}">
                <a16:creationId xmlns:a16="http://schemas.microsoft.com/office/drawing/2014/main" id="{EC6779C5-94C7-EB1A-AEFC-7D0FD64FE4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630140" y="2644550"/>
            <a:ext cx="465184" cy="465184"/>
          </a:xfrm>
          <a:prstGeom prst="rect">
            <a:avLst/>
          </a:prstGeom>
        </p:spPr>
      </p:pic>
      <p:pic>
        <p:nvPicPr>
          <p:cNvPr id="11" name="Picture 10" descr="Download Instagram Transparent HQ PNG Image | FreePNGImg">
            <a:extLst>
              <a:ext uri="{FF2B5EF4-FFF2-40B4-BE49-F238E27FC236}">
                <a16:creationId xmlns:a16="http://schemas.microsoft.com/office/drawing/2014/main" id="{CD30D5E5-74DF-2CEC-4553-82DEE220A3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663042" y="3139052"/>
            <a:ext cx="396969" cy="401994"/>
          </a:xfrm>
          <a:prstGeom prst="rect">
            <a:avLst/>
          </a:prstGeom>
        </p:spPr>
      </p:pic>
      <p:pic>
        <p:nvPicPr>
          <p:cNvPr id="13" name="Picture 12" descr="Violazione dati Facebook, come proteggersi - Privacy Network">
            <a:extLst>
              <a:ext uri="{FF2B5EF4-FFF2-40B4-BE49-F238E27FC236}">
                <a16:creationId xmlns:a16="http://schemas.microsoft.com/office/drawing/2014/main" id="{1AED168D-E795-5333-CB06-AB35320A76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628935" y="2179366"/>
            <a:ext cx="465184" cy="465184"/>
          </a:xfrm>
          <a:prstGeom prst="rect">
            <a:avLst/>
          </a:prstGeom>
        </p:spPr>
      </p:pic>
      <p:pic>
        <p:nvPicPr>
          <p:cNvPr id="15" name="Picture 14" descr="File:YouTube social white square (2017).svg - Wikimedia Commons">
            <a:extLst>
              <a:ext uri="{FF2B5EF4-FFF2-40B4-BE49-F238E27FC236}">
                <a16:creationId xmlns:a16="http://schemas.microsoft.com/office/drawing/2014/main" id="{8755C25C-D693-E00D-3324-20B13D73227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2576574" y="3517855"/>
            <a:ext cx="547626" cy="547626"/>
          </a:xfrm>
          <a:prstGeom prst="rect">
            <a:avLst/>
          </a:prstGeom>
        </p:spPr>
      </p:pic>
      <p:sp>
        <p:nvSpPr>
          <p:cNvPr id="8" name="object 3">
            <a:extLst>
              <a:ext uri="{FF2B5EF4-FFF2-40B4-BE49-F238E27FC236}">
                <a16:creationId xmlns:a16="http://schemas.microsoft.com/office/drawing/2014/main" id="{AAF64B55-B2F4-C877-C2C0-DA6121AA041F}"/>
              </a:ext>
            </a:extLst>
          </p:cNvPr>
          <p:cNvSpPr txBox="1"/>
          <p:nvPr/>
        </p:nvSpPr>
        <p:spPr>
          <a:xfrm>
            <a:off x="381000" y="211568"/>
            <a:ext cx="7811516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600" b="1" dirty="0">
                <a:solidFill>
                  <a:srgbClr val="FFFFFF"/>
                </a:solidFill>
                <a:latin typeface="Arial"/>
                <a:cs typeface="Arial"/>
              </a:rPr>
              <a:t>Social Media</a:t>
            </a:r>
            <a:endParaRPr sz="36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651720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57FAD8EC-D794-6F2C-AAA5-F5A290F43068}"/>
              </a:ext>
            </a:extLst>
          </p:cNvPr>
          <p:cNvSpPr/>
          <p:nvPr/>
        </p:nvSpPr>
        <p:spPr>
          <a:xfrm>
            <a:off x="0" y="-76200"/>
            <a:ext cx="9144000" cy="10668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0" y="0"/>
                </a:moveTo>
                <a:lnTo>
                  <a:pt x="0" y="533400"/>
                </a:lnTo>
                <a:lnTo>
                  <a:pt x="9143999" y="533400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5D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40"/>
              </a:spcBef>
            </a:pPr>
            <a:r>
              <a:rPr spc="-70"/>
              <a:t>TITLE</a:t>
            </a:r>
            <a:r>
              <a:rPr spc="55"/>
              <a:t> </a:t>
            </a:r>
            <a:r>
              <a:t>|</a:t>
            </a:r>
            <a:r>
              <a:rPr spc="70"/>
              <a:t> </a:t>
            </a:r>
            <a:fld id="{81D60167-4931-47E6-BA6A-407CBD079E47}" type="slidenum">
              <a:rPr spc="-50" dirty="0"/>
              <a:t>17</a:t>
            </a:fld>
            <a:endParaRPr spc="-50"/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953860AD-0CC0-D80A-7B41-BD430AD709CC}"/>
              </a:ext>
            </a:extLst>
          </p:cNvPr>
          <p:cNvSpPr txBox="1"/>
          <p:nvPr/>
        </p:nvSpPr>
        <p:spPr>
          <a:xfrm>
            <a:off x="535940" y="1148143"/>
            <a:ext cx="7727950" cy="1029128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r>
              <a:rPr lang="en-US" sz="3000" dirty="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Develop </a:t>
            </a:r>
            <a:r>
              <a:rPr lang="en-US" sz="3000" b="1" dirty="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Press / Media Releases </a:t>
            </a:r>
            <a:r>
              <a:rPr lang="en-US" sz="3000" dirty="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connect with </a:t>
            </a:r>
            <a:r>
              <a:rPr lang="en-US" sz="3000" dirty="0" err="1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Hawaiʻi</a:t>
            </a:r>
            <a:r>
              <a:rPr lang="en-US" sz="3000" dirty="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Media Contacts</a:t>
            </a:r>
          </a:p>
        </p:txBody>
      </p:sp>
      <p:pic>
        <p:nvPicPr>
          <p:cNvPr id="9" name="Picture 8">
            <a:hlinkClick r:id="rId2"/>
            <a:extLst>
              <a:ext uri="{FF2B5EF4-FFF2-40B4-BE49-F238E27FC236}">
                <a16:creationId xmlns:a16="http://schemas.microsoft.com/office/drawing/2014/main" id="{2B0E3F2D-B081-292E-BF71-052F62C8D7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926" y="2796479"/>
            <a:ext cx="6930148" cy="29869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object 3">
            <a:extLst>
              <a:ext uri="{FF2B5EF4-FFF2-40B4-BE49-F238E27FC236}">
                <a16:creationId xmlns:a16="http://schemas.microsoft.com/office/drawing/2014/main" id="{27AEFFFD-B4BC-B8DD-C288-445C70D99860}"/>
              </a:ext>
            </a:extLst>
          </p:cNvPr>
          <p:cNvSpPr txBox="1"/>
          <p:nvPr/>
        </p:nvSpPr>
        <p:spPr>
          <a:xfrm>
            <a:off x="381000" y="211568"/>
            <a:ext cx="7811516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600" b="1" dirty="0">
                <a:solidFill>
                  <a:srgbClr val="FFFFFF"/>
                </a:solidFill>
                <a:latin typeface="Arial"/>
                <a:cs typeface="Arial"/>
              </a:rPr>
              <a:t>Public Relations</a:t>
            </a:r>
            <a:endParaRPr sz="36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26525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7A49699E-4DF1-A658-0F0E-D147FF81B4A4}"/>
              </a:ext>
            </a:extLst>
          </p:cNvPr>
          <p:cNvSpPr/>
          <p:nvPr/>
        </p:nvSpPr>
        <p:spPr>
          <a:xfrm>
            <a:off x="0" y="-152400"/>
            <a:ext cx="9144000" cy="11430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0" y="0"/>
                </a:moveTo>
                <a:lnTo>
                  <a:pt x="0" y="533400"/>
                </a:lnTo>
                <a:lnTo>
                  <a:pt x="9143999" y="533400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7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40"/>
              </a:spcBef>
            </a:pPr>
            <a:r>
              <a:rPr spc="-70"/>
              <a:t>TITLE</a:t>
            </a:r>
            <a:r>
              <a:rPr spc="55"/>
              <a:t> </a:t>
            </a:r>
            <a:r>
              <a:t>|</a:t>
            </a:r>
            <a:r>
              <a:rPr spc="70"/>
              <a:t> </a:t>
            </a:r>
            <a:fld id="{81D60167-4931-47E6-BA6A-407CBD079E47}" type="slidenum">
              <a:rPr spc="-50" dirty="0"/>
              <a:t>18</a:t>
            </a:fld>
            <a:endParaRPr spc="-50"/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953860AD-0CC0-D80A-7B41-BD430AD709CC}"/>
              </a:ext>
            </a:extLst>
          </p:cNvPr>
          <p:cNvSpPr txBox="1"/>
          <p:nvPr/>
        </p:nvSpPr>
        <p:spPr>
          <a:xfrm>
            <a:off x="535939" y="1148143"/>
            <a:ext cx="8203691" cy="2414122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r>
              <a:rPr lang="en-US" sz="3000" dirty="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 is important to capture district and club events. Send your photos to us or tag us in a social media post.</a:t>
            </a:r>
          </a:p>
          <a:p>
            <a:endParaRPr lang="en-US" sz="3000" dirty="0">
              <a:solidFill>
                <a:srgbClr val="5757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3000" dirty="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Use the </a:t>
            </a:r>
            <a:r>
              <a:rPr lang="en-US" sz="3000" b="1" dirty="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People of Action </a:t>
            </a:r>
            <a:r>
              <a:rPr lang="en-US" sz="3000" dirty="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campaign</a:t>
            </a:r>
          </a:p>
        </p:txBody>
      </p:sp>
      <p:pic>
        <p:nvPicPr>
          <p:cNvPr id="2" name="Picture 1">
            <a:hlinkClick r:id="rId2"/>
            <a:extLst>
              <a:ext uri="{FF2B5EF4-FFF2-40B4-BE49-F238E27FC236}">
                <a16:creationId xmlns:a16="http://schemas.microsoft.com/office/drawing/2014/main" id="{569C4065-B748-AC0D-A3A7-389F220B69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434" y="4181473"/>
            <a:ext cx="2458962" cy="24589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A8F2B5-D4B7-2BE4-76F3-6C01A60727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0603" y="4181472"/>
            <a:ext cx="2458963" cy="24589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object 3">
            <a:extLst>
              <a:ext uri="{FF2B5EF4-FFF2-40B4-BE49-F238E27FC236}">
                <a16:creationId xmlns:a16="http://schemas.microsoft.com/office/drawing/2014/main" id="{36B4A82A-38C3-74C2-CE74-DDFB21C56B2D}"/>
              </a:ext>
            </a:extLst>
          </p:cNvPr>
          <p:cNvSpPr txBox="1"/>
          <p:nvPr/>
        </p:nvSpPr>
        <p:spPr>
          <a:xfrm>
            <a:off x="381000" y="211568"/>
            <a:ext cx="80772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600" b="1" dirty="0">
                <a:solidFill>
                  <a:srgbClr val="FFFFFF"/>
                </a:solidFill>
                <a:latin typeface="Arial"/>
                <a:cs typeface="Arial"/>
              </a:rPr>
              <a:t>Photography</a:t>
            </a:r>
            <a:endParaRPr sz="36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43052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CBBD854A-0F41-A74D-8419-A93B91EC864B}"/>
              </a:ext>
            </a:extLst>
          </p:cNvPr>
          <p:cNvSpPr/>
          <p:nvPr/>
        </p:nvSpPr>
        <p:spPr>
          <a:xfrm>
            <a:off x="0" y="-152400"/>
            <a:ext cx="9144000" cy="11430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0" y="0"/>
                </a:moveTo>
                <a:lnTo>
                  <a:pt x="0" y="533400"/>
                </a:lnTo>
                <a:lnTo>
                  <a:pt x="9143999" y="533400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23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40"/>
              </a:spcBef>
            </a:pPr>
            <a:r>
              <a:rPr spc="-70"/>
              <a:t>TITLE</a:t>
            </a:r>
            <a:r>
              <a:rPr spc="55"/>
              <a:t> </a:t>
            </a:r>
            <a:r>
              <a:t>|</a:t>
            </a:r>
            <a:r>
              <a:rPr spc="70"/>
              <a:t> </a:t>
            </a:r>
            <a:fld id="{81D60167-4931-47E6-BA6A-407CBD079E47}" type="slidenum">
              <a:rPr spc="-50" dirty="0"/>
              <a:t>19</a:t>
            </a:fld>
            <a:endParaRPr spc="-50"/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953860AD-0CC0-D80A-7B41-BD430AD709CC}"/>
              </a:ext>
            </a:extLst>
          </p:cNvPr>
          <p:cNvSpPr txBox="1"/>
          <p:nvPr/>
        </p:nvSpPr>
        <p:spPr>
          <a:xfrm>
            <a:off x="535940" y="1148143"/>
            <a:ext cx="7727950" cy="2414122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r>
              <a:rPr lang="en-US" sz="300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Create district wide videos that promote Rotary in Hawaii. Contact us to </a:t>
            </a:r>
            <a:r>
              <a:rPr lang="en-US" sz="3000" b="1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advise,</a:t>
            </a:r>
            <a:r>
              <a:rPr lang="en-US" sz="300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000" b="1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assist</a:t>
            </a:r>
            <a:r>
              <a:rPr lang="en-US" sz="300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en-US" sz="3000" b="1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review video projects</a:t>
            </a:r>
            <a:r>
              <a:rPr lang="en-US" sz="300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Want to add a video to the Hawaii Rotary library? Send us your files!</a:t>
            </a:r>
          </a:p>
        </p:txBody>
      </p:sp>
      <p:pic>
        <p:nvPicPr>
          <p:cNvPr id="2" name="Picture 1">
            <a:hlinkClick r:id="rId2"/>
            <a:extLst>
              <a:ext uri="{FF2B5EF4-FFF2-40B4-BE49-F238E27FC236}">
                <a16:creationId xmlns:a16="http://schemas.microsoft.com/office/drawing/2014/main" id="{74E59738-14E9-CC2D-1F99-B488B498D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2681" y="3244733"/>
            <a:ext cx="4806950" cy="30927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object 3">
            <a:extLst>
              <a:ext uri="{FF2B5EF4-FFF2-40B4-BE49-F238E27FC236}">
                <a16:creationId xmlns:a16="http://schemas.microsoft.com/office/drawing/2014/main" id="{49AAB2F7-BB1F-D4FD-F036-708EAA4AAE16}"/>
              </a:ext>
            </a:extLst>
          </p:cNvPr>
          <p:cNvSpPr txBox="1"/>
          <p:nvPr/>
        </p:nvSpPr>
        <p:spPr>
          <a:xfrm>
            <a:off x="381000" y="211568"/>
            <a:ext cx="7811516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600" b="1" dirty="0">
                <a:solidFill>
                  <a:srgbClr val="FFFFFF"/>
                </a:solidFill>
                <a:latin typeface="Arial"/>
                <a:cs typeface="Arial"/>
              </a:rPr>
              <a:t>Videography</a:t>
            </a:r>
            <a:endParaRPr sz="36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26091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3B910D19-C940-5965-D18A-4FC89B7D3F34}"/>
              </a:ext>
            </a:extLst>
          </p:cNvPr>
          <p:cNvSpPr/>
          <p:nvPr/>
        </p:nvSpPr>
        <p:spPr>
          <a:xfrm>
            <a:off x="0" y="0"/>
            <a:ext cx="9144000" cy="10668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0" y="0"/>
                </a:moveTo>
                <a:lnTo>
                  <a:pt x="0" y="533400"/>
                </a:lnTo>
                <a:lnTo>
                  <a:pt x="9143999" y="533400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40"/>
              </a:spcBef>
            </a:pPr>
            <a:r>
              <a:rPr spc="-70"/>
              <a:t>TITLE</a:t>
            </a:r>
            <a:r>
              <a:rPr spc="55"/>
              <a:t> </a:t>
            </a:r>
            <a:r>
              <a:t>|</a:t>
            </a:r>
            <a:r>
              <a:rPr spc="70"/>
              <a:t> </a:t>
            </a:r>
            <a:fld id="{81D60167-4931-47E6-BA6A-407CBD079E47}" type="slidenum">
              <a:rPr spc="-50" dirty="0"/>
              <a:t>20</a:t>
            </a:fld>
            <a:endParaRPr spc="-50"/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953860AD-0CC0-D80A-7B41-BD430AD709CC}"/>
              </a:ext>
            </a:extLst>
          </p:cNvPr>
          <p:cNvSpPr txBox="1"/>
          <p:nvPr/>
        </p:nvSpPr>
        <p:spPr>
          <a:xfrm>
            <a:off x="535939" y="1148143"/>
            <a:ext cx="8203691" cy="1029128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r>
              <a:rPr lang="en-US" sz="3000" b="1" dirty="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Ensure consistency in the Hawaii Rotary brand.</a:t>
            </a:r>
            <a:r>
              <a:rPr lang="en-US" sz="3000" dirty="0">
                <a:solidFill>
                  <a:srgbClr val="5757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2BAD70E-CF01-1E3B-503B-DA8BACE13A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799" y="2953154"/>
            <a:ext cx="3657600" cy="1378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bject 3">
            <a:extLst>
              <a:ext uri="{FF2B5EF4-FFF2-40B4-BE49-F238E27FC236}">
                <a16:creationId xmlns:a16="http://schemas.microsoft.com/office/drawing/2014/main" id="{82AB87E7-ECCB-477C-C0D1-BF73C77B0ECD}"/>
              </a:ext>
            </a:extLst>
          </p:cNvPr>
          <p:cNvSpPr txBox="1"/>
          <p:nvPr/>
        </p:nvSpPr>
        <p:spPr>
          <a:xfrm>
            <a:off x="381000" y="211568"/>
            <a:ext cx="7811516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600" b="1" dirty="0">
                <a:solidFill>
                  <a:srgbClr val="FFFFFF"/>
                </a:solidFill>
                <a:latin typeface="Arial"/>
                <a:cs typeface="Arial"/>
              </a:rPr>
              <a:t>Use Proper Branding</a:t>
            </a:r>
            <a:endParaRPr sz="3600" b="1" dirty="0">
              <a:latin typeface="Arial"/>
              <a:cs typeface="Arial"/>
            </a:endParaRPr>
          </a:p>
        </p:txBody>
      </p:sp>
      <p:pic>
        <p:nvPicPr>
          <p:cNvPr id="2" name="Picture 2" descr="A black background with blue textDescription automatically generated">
            <a:extLst>
              <a:ext uri="{FF2B5EF4-FFF2-40B4-BE49-F238E27FC236}">
                <a16:creationId xmlns:a16="http://schemas.microsoft.com/office/drawing/2014/main" id="{A1F82218-2A1E-22E5-6B9C-65EC540769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1793" y="1155627"/>
            <a:ext cx="9144000" cy="4973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94835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8723" y="6166103"/>
            <a:ext cx="1216152" cy="4572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3429000"/>
            <a:ext cx="9144000" cy="990600"/>
            <a:chOff x="0" y="3429000"/>
            <a:chExt cx="9144000" cy="101536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450335"/>
              <a:ext cx="9144000" cy="99364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3429000"/>
              <a:ext cx="9144000" cy="990600"/>
            </a:xfrm>
            <a:custGeom>
              <a:avLst/>
              <a:gdLst/>
              <a:ahLst/>
              <a:cxnLst/>
              <a:rect l="l" t="t" r="r" b="b"/>
              <a:pathLst>
                <a:path w="9144000" h="990600">
                  <a:moveTo>
                    <a:pt x="0" y="0"/>
                  </a:moveTo>
                  <a:lnTo>
                    <a:pt x="0" y="990600"/>
                  </a:lnTo>
                  <a:lnTo>
                    <a:pt x="9143999" y="990600"/>
                  </a:lnTo>
                  <a:lnTo>
                    <a:pt x="91439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D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44500" y="3557092"/>
            <a:ext cx="86995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4400" b="1">
                <a:solidFill>
                  <a:srgbClr val="FFFFFF"/>
                </a:solidFill>
                <a:latin typeface="Arial"/>
                <a:cs typeface="Arial"/>
              </a:rPr>
              <a:t>Things to know before you go</a:t>
            </a:r>
            <a:endParaRPr sz="4400">
              <a:latin typeface="Arial"/>
              <a:cs typeface="Arial"/>
            </a:endParaRPr>
          </a:p>
        </p:txBody>
      </p:sp>
      <p:pic>
        <p:nvPicPr>
          <p:cNvPr id="3" name="Picture 2" descr="A black background with blue textDescription automatically generated">
            <a:extLst>
              <a:ext uri="{FF2B5EF4-FFF2-40B4-BE49-F238E27FC236}">
                <a16:creationId xmlns:a16="http://schemas.microsoft.com/office/drawing/2014/main" id="{1189558C-DCAB-DB32-172D-699910D53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88346"/>
            <a:ext cx="9144000" cy="4973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53627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67324"/>
            <a:ext cx="9144000" cy="10668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0" y="0"/>
                </a:moveTo>
                <a:lnTo>
                  <a:pt x="0" y="533400"/>
                </a:lnTo>
                <a:lnTo>
                  <a:pt x="9143999" y="533400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910372" y="2058939"/>
            <a:ext cx="394838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dirty="0">
                <a:solidFill>
                  <a:srgbClr val="948D85"/>
                </a:solidFill>
                <a:latin typeface="Arial"/>
                <a:cs typeface="Arial"/>
              </a:rPr>
              <a:t>Official District Logo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40"/>
              </a:spcBef>
            </a:pPr>
            <a:r>
              <a:rPr spc="-70"/>
              <a:t>TITLE</a:t>
            </a:r>
            <a:r>
              <a:rPr spc="55"/>
              <a:t> </a:t>
            </a:r>
            <a:r>
              <a:t>|</a:t>
            </a:r>
            <a:r>
              <a:rPr spc="70"/>
              <a:t> </a:t>
            </a:r>
            <a:fld id="{81D60167-4931-47E6-BA6A-407CBD079E47}" type="slidenum">
              <a:rPr spc="-50" dirty="0"/>
              <a:t>22</a:t>
            </a:fld>
            <a:endParaRPr spc="-50"/>
          </a:p>
        </p:txBody>
      </p:sp>
      <p:sp>
        <p:nvSpPr>
          <p:cNvPr id="10" name="object 10"/>
          <p:cNvSpPr txBox="1"/>
          <p:nvPr/>
        </p:nvSpPr>
        <p:spPr>
          <a:xfrm>
            <a:off x="1108219" y="4337853"/>
            <a:ext cx="3337657" cy="11336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r">
              <a:lnSpc>
                <a:spcPct val="100000"/>
              </a:lnSpc>
              <a:spcBef>
                <a:spcPts val="100"/>
              </a:spcBef>
            </a:pPr>
            <a:r>
              <a:rPr lang="en-US" sz="2400" dirty="0">
                <a:solidFill>
                  <a:srgbClr val="948D85"/>
                </a:solidFill>
                <a:latin typeface="Arial"/>
                <a:cs typeface="Arial"/>
              </a:rPr>
              <a:t>Geographical logo for external use</a:t>
            </a:r>
          </a:p>
          <a:p>
            <a:pPr marL="12700" marR="5080" algn="r">
              <a:lnSpc>
                <a:spcPct val="100000"/>
              </a:lnSpc>
              <a:spcBef>
                <a:spcPts val="100"/>
              </a:spcBef>
            </a:pPr>
            <a:r>
              <a:rPr lang="en-US" sz="2400" dirty="0" err="1">
                <a:solidFill>
                  <a:srgbClr val="948D85"/>
                </a:solidFill>
                <a:latin typeface="Arial"/>
                <a:cs typeface="Arial"/>
              </a:rPr>
              <a:t>Hawaiʻi</a:t>
            </a:r>
            <a:r>
              <a:rPr lang="en-US" sz="2400" dirty="0">
                <a:solidFill>
                  <a:srgbClr val="948D85"/>
                </a:solidFill>
                <a:latin typeface="Arial"/>
                <a:cs typeface="Arial"/>
              </a:rPr>
              <a:t> with ʻokina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4F84D0E9-0079-31E1-E403-95DE2C48D2BD}"/>
              </a:ext>
            </a:extLst>
          </p:cNvPr>
          <p:cNvSpPr txBox="1"/>
          <p:nvPr/>
        </p:nvSpPr>
        <p:spPr>
          <a:xfrm>
            <a:off x="381000" y="211568"/>
            <a:ext cx="7811516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600" b="1" dirty="0">
                <a:solidFill>
                  <a:srgbClr val="FFFFFF"/>
                </a:solidFill>
                <a:latin typeface="Arial"/>
                <a:cs typeface="Arial"/>
              </a:rPr>
              <a:t>The District Logos</a:t>
            </a:r>
            <a:endParaRPr sz="3600" b="1" dirty="0">
              <a:latin typeface="Arial"/>
              <a:cs typeface="Arial"/>
            </a:endParaRPr>
          </a:p>
        </p:txBody>
      </p:sp>
      <p:pic>
        <p:nvPicPr>
          <p:cNvPr id="3" name="Picture 2" descr="A black background with blue textDescription automatically generated">
            <a:extLst>
              <a:ext uri="{FF2B5EF4-FFF2-40B4-BE49-F238E27FC236}">
                <a16:creationId xmlns:a16="http://schemas.microsoft.com/office/drawing/2014/main" id="{73C87070-5985-C590-96D6-DC8F94EB68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75" b="28353"/>
          <a:stretch/>
        </p:blipFill>
        <p:spPr bwMode="auto">
          <a:xfrm>
            <a:off x="-4381500" y="1278368"/>
            <a:ext cx="9144000" cy="1943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A close-up of a logoDescription automatically generated">
            <a:extLst>
              <a:ext uri="{FF2B5EF4-FFF2-40B4-BE49-F238E27FC236}">
                <a16:creationId xmlns:a16="http://schemas.microsoft.com/office/drawing/2014/main" id="{DC2645DA-0B3F-52CF-EB26-1300C73E41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0" t="29822" b="28032"/>
          <a:stretch/>
        </p:blipFill>
        <p:spPr bwMode="auto">
          <a:xfrm>
            <a:off x="4445876" y="3940654"/>
            <a:ext cx="4412882" cy="2096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9906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0" y="0"/>
                </a:moveTo>
                <a:lnTo>
                  <a:pt x="0" y="533400"/>
                </a:lnTo>
                <a:lnTo>
                  <a:pt x="9143999" y="533400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219200" y="4953000"/>
            <a:ext cx="196984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400">
                <a:solidFill>
                  <a:srgbClr val="948D85"/>
                </a:solidFill>
                <a:latin typeface="Arial"/>
                <a:cs typeface="Arial"/>
              </a:rPr>
              <a:t>Vertical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40"/>
              </a:spcBef>
            </a:pPr>
            <a:r>
              <a:rPr spc="-70"/>
              <a:t>TITLE</a:t>
            </a:r>
            <a:r>
              <a:rPr spc="55"/>
              <a:t> </a:t>
            </a:r>
            <a:r>
              <a:t>|</a:t>
            </a:r>
            <a:r>
              <a:rPr spc="70"/>
              <a:t> </a:t>
            </a:r>
            <a:fld id="{81D60167-4931-47E6-BA6A-407CBD079E47}" type="slidenum">
              <a:rPr spc="-50" dirty="0"/>
              <a:t>23</a:t>
            </a:fld>
            <a:endParaRPr spc="-50"/>
          </a:p>
        </p:txBody>
      </p:sp>
      <p:sp>
        <p:nvSpPr>
          <p:cNvPr id="10" name="object 10"/>
          <p:cNvSpPr txBox="1"/>
          <p:nvPr/>
        </p:nvSpPr>
        <p:spPr>
          <a:xfrm>
            <a:off x="4841359" y="4953000"/>
            <a:ext cx="299529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en-US" sz="2400">
                <a:solidFill>
                  <a:srgbClr val="948D85"/>
                </a:solidFill>
                <a:latin typeface="Arial"/>
                <a:cs typeface="Arial"/>
              </a:rPr>
              <a:t>Horizontal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9128C82-2FBC-F22F-8B19-D027E35547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290" y="2759038"/>
            <a:ext cx="3555025" cy="1339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AF50DC6-DC49-122C-58A7-9C74C2FDBB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51" y="2202553"/>
            <a:ext cx="3426142" cy="293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bject 3">
            <a:extLst>
              <a:ext uri="{FF2B5EF4-FFF2-40B4-BE49-F238E27FC236}">
                <a16:creationId xmlns:a16="http://schemas.microsoft.com/office/drawing/2014/main" id="{984D78B7-5C23-5E5B-6404-66F5C7D401C0}"/>
              </a:ext>
            </a:extLst>
          </p:cNvPr>
          <p:cNvSpPr txBox="1"/>
          <p:nvPr/>
        </p:nvSpPr>
        <p:spPr>
          <a:xfrm>
            <a:off x="381000" y="211568"/>
            <a:ext cx="7811516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600" b="1">
                <a:solidFill>
                  <a:srgbClr val="FFFFFF"/>
                </a:solidFill>
                <a:latin typeface="Arial"/>
                <a:cs typeface="Arial"/>
              </a:rPr>
              <a:t>RI Theme 2023-2024</a:t>
            </a:r>
            <a:endParaRPr sz="3600" b="1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30793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76200"/>
            <a:ext cx="9144000" cy="10668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0" y="0"/>
                </a:moveTo>
                <a:lnTo>
                  <a:pt x="0" y="533400"/>
                </a:lnTo>
                <a:lnTo>
                  <a:pt x="9143999" y="533400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40"/>
              </a:spcBef>
            </a:pPr>
            <a:r>
              <a:rPr spc="-70"/>
              <a:t>TITLE</a:t>
            </a:r>
            <a:r>
              <a:rPr spc="55"/>
              <a:t> </a:t>
            </a:r>
            <a:r>
              <a:t>|</a:t>
            </a:r>
            <a:r>
              <a:rPr spc="70"/>
              <a:t> </a:t>
            </a:r>
            <a:fld id="{81D60167-4931-47E6-BA6A-407CBD079E47}" type="slidenum">
              <a:rPr spc="-50" dirty="0"/>
              <a:t>24</a:t>
            </a:fld>
            <a:endParaRPr spc="-5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0482C9-7FC2-379F-E8D3-380A5D54C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7481" y="1163494"/>
            <a:ext cx="6269037" cy="4531012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E1210C81-0440-8CDB-1290-66C989DED3AD}"/>
              </a:ext>
            </a:extLst>
          </p:cNvPr>
          <p:cNvSpPr txBox="1"/>
          <p:nvPr/>
        </p:nvSpPr>
        <p:spPr>
          <a:xfrm>
            <a:off x="380999" y="211568"/>
            <a:ext cx="8534401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600" b="1">
                <a:solidFill>
                  <a:srgbClr val="FFFFFF"/>
                </a:solidFill>
                <a:latin typeface="Arial"/>
                <a:cs typeface="Arial"/>
              </a:rPr>
              <a:t>What’s the difference with the wheels?</a:t>
            </a:r>
            <a:endParaRPr sz="3600" b="1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448206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52400"/>
            <a:ext cx="9144000" cy="11430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0" y="0"/>
                </a:moveTo>
                <a:lnTo>
                  <a:pt x="0" y="533400"/>
                </a:lnTo>
                <a:lnTo>
                  <a:pt x="9143999" y="533400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40"/>
              </a:spcBef>
            </a:pPr>
            <a:r>
              <a:rPr spc="-70"/>
              <a:t>TITLE</a:t>
            </a:r>
            <a:r>
              <a:rPr spc="55"/>
              <a:t> </a:t>
            </a:r>
            <a:r>
              <a:t>|</a:t>
            </a:r>
            <a:r>
              <a:rPr spc="70"/>
              <a:t> </a:t>
            </a:r>
            <a:fld id="{81D60167-4931-47E6-BA6A-407CBD079E47}" type="slidenum">
              <a:rPr spc="-50" dirty="0"/>
              <a:t>25</a:t>
            </a:fld>
            <a:endParaRPr spc="-5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6C6E54-694B-762D-18B0-256091E49D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7864" y="1125236"/>
            <a:ext cx="6172200" cy="4607528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18F2EB8B-15FB-4036-3A85-E02549DDD46B}"/>
              </a:ext>
            </a:extLst>
          </p:cNvPr>
          <p:cNvSpPr txBox="1"/>
          <p:nvPr/>
        </p:nvSpPr>
        <p:spPr>
          <a:xfrm>
            <a:off x="380999" y="211568"/>
            <a:ext cx="8534401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600" b="1">
                <a:solidFill>
                  <a:srgbClr val="FFFFFF"/>
                </a:solidFill>
                <a:latin typeface="Arial"/>
                <a:cs typeface="Arial"/>
              </a:rPr>
              <a:t>Using the Right Logo</a:t>
            </a:r>
            <a:endParaRPr sz="3600" b="1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15541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228600"/>
            <a:ext cx="9144000" cy="12192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0" y="0"/>
                </a:moveTo>
                <a:lnTo>
                  <a:pt x="0" y="533400"/>
                </a:lnTo>
                <a:lnTo>
                  <a:pt x="9143999" y="533400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5940" y="97268"/>
            <a:ext cx="75565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b="1">
                <a:solidFill>
                  <a:srgbClr val="FFFFFF"/>
                </a:solidFill>
                <a:latin typeface="Arial"/>
                <a:cs typeface="Arial"/>
              </a:rPr>
              <a:t>Bottom Line</a:t>
            </a:r>
            <a:endParaRPr sz="3600" b="1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154241"/>
            <a:ext cx="8203691" cy="4206280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800"/>
              </a:spcBef>
              <a:tabLst>
                <a:tab pos="355600" algn="l"/>
                <a:tab pos="356235" algn="l"/>
              </a:tabLst>
            </a:pPr>
            <a:r>
              <a:rPr lang="en-US" sz="3000" dirty="0">
                <a:solidFill>
                  <a:srgbClr val="57575A"/>
                </a:solidFill>
                <a:latin typeface="Arial"/>
                <a:cs typeface="Arial"/>
              </a:rPr>
              <a:t>Your Public Image Committee </a:t>
            </a:r>
            <a:r>
              <a:rPr lang="en-US" sz="3000" b="1" dirty="0">
                <a:solidFill>
                  <a:srgbClr val="57575A"/>
                </a:solidFill>
                <a:latin typeface="Arial"/>
                <a:cs typeface="Arial"/>
              </a:rPr>
              <a:t>elevate</a:t>
            </a:r>
            <a:r>
              <a:rPr lang="en-US" sz="3000" dirty="0">
                <a:solidFill>
                  <a:srgbClr val="57575A"/>
                </a:solidFill>
                <a:latin typeface="Arial"/>
                <a:cs typeface="Arial"/>
              </a:rPr>
              <a:t> the Rotary brand and </a:t>
            </a:r>
            <a:r>
              <a:rPr lang="en-US" sz="3000" b="1" dirty="0">
                <a:solidFill>
                  <a:srgbClr val="57575A"/>
                </a:solidFill>
                <a:latin typeface="Arial"/>
                <a:cs typeface="Arial"/>
              </a:rPr>
              <a:t>promote</a:t>
            </a:r>
            <a:r>
              <a:rPr lang="en-US" sz="3000" dirty="0">
                <a:solidFill>
                  <a:srgbClr val="57575A"/>
                </a:solidFill>
                <a:latin typeface="Arial"/>
                <a:cs typeface="Arial"/>
              </a:rPr>
              <a:t> Rotary in Hawaii.</a:t>
            </a:r>
          </a:p>
          <a:p>
            <a:pPr marL="12065">
              <a:lnSpc>
                <a:spcPct val="100000"/>
              </a:lnSpc>
              <a:spcBef>
                <a:spcPts val="800"/>
              </a:spcBef>
              <a:tabLst>
                <a:tab pos="355600" algn="l"/>
                <a:tab pos="356235" algn="l"/>
              </a:tabLst>
            </a:pPr>
            <a:endParaRPr lang="en-US" sz="3000" dirty="0">
              <a:solidFill>
                <a:srgbClr val="57575A"/>
              </a:solidFill>
              <a:latin typeface="Arial"/>
              <a:cs typeface="Arial"/>
            </a:endParaRPr>
          </a:p>
          <a:p>
            <a:pPr marL="12065">
              <a:lnSpc>
                <a:spcPct val="100000"/>
              </a:lnSpc>
              <a:spcBef>
                <a:spcPts val="800"/>
              </a:spcBef>
              <a:tabLst>
                <a:tab pos="355600" algn="l"/>
                <a:tab pos="356235" algn="l"/>
              </a:tabLst>
            </a:pPr>
            <a:r>
              <a:rPr lang="en-US" sz="3000" dirty="0">
                <a:solidFill>
                  <a:srgbClr val="57575A"/>
                </a:solidFill>
                <a:latin typeface="Arial"/>
                <a:cs typeface="Arial"/>
              </a:rPr>
              <a:t>You’re District Public Image Committee is here to support YOUR CLUB’S efforts.</a:t>
            </a:r>
          </a:p>
          <a:p>
            <a:pPr marL="12065">
              <a:lnSpc>
                <a:spcPct val="100000"/>
              </a:lnSpc>
              <a:spcBef>
                <a:spcPts val="800"/>
              </a:spcBef>
              <a:tabLst>
                <a:tab pos="355600" algn="l"/>
                <a:tab pos="356235" algn="l"/>
              </a:tabLst>
            </a:pPr>
            <a:endParaRPr lang="en-US" sz="3000" dirty="0">
              <a:solidFill>
                <a:srgbClr val="57575A"/>
              </a:solidFill>
              <a:latin typeface="Arial"/>
              <a:cs typeface="Arial"/>
            </a:endParaRPr>
          </a:p>
          <a:p>
            <a:pPr marL="12065" algn="ctr">
              <a:lnSpc>
                <a:spcPct val="100000"/>
              </a:lnSpc>
              <a:spcBef>
                <a:spcPts val="800"/>
              </a:spcBef>
              <a:tabLst>
                <a:tab pos="355600" algn="l"/>
                <a:tab pos="356235" algn="l"/>
              </a:tabLst>
            </a:pPr>
            <a:r>
              <a:rPr lang="en-US" sz="3000" dirty="0">
                <a:solidFill>
                  <a:srgbClr val="57575A"/>
                </a:solidFill>
                <a:latin typeface="Arial"/>
                <a:cs typeface="Arial"/>
              </a:rPr>
              <a:t>Visit the District’s Public Image Resource Page </a:t>
            </a:r>
            <a:r>
              <a:rPr lang="en-US" sz="3000" b="1" dirty="0">
                <a:solidFill>
                  <a:srgbClr val="57575A"/>
                </a:solidFill>
                <a:latin typeface="Arial"/>
                <a:cs typeface="Arial"/>
              </a:rPr>
              <a:t>RotaryD5000.org</a:t>
            </a:r>
            <a:r>
              <a:rPr lang="en-US" sz="3000" dirty="0">
                <a:solidFill>
                  <a:srgbClr val="57575A"/>
                </a:solidFill>
                <a:latin typeface="Arial"/>
                <a:cs typeface="Arial"/>
              </a:rPr>
              <a:t>/</a:t>
            </a:r>
            <a:r>
              <a:rPr lang="en-US" sz="3000" b="1" dirty="0">
                <a:solidFill>
                  <a:srgbClr val="57575A"/>
                </a:solidFill>
                <a:latin typeface="Arial"/>
                <a:cs typeface="Arial"/>
              </a:rPr>
              <a:t>Public-Image</a:t>
            </a:r>
            <a:endParaRPr lang="en-US" sz="3000" b="1" dirty="0">
              <a:solidFill>
                <a:srgbClr val="57575A"/>
              </a:solidFill>
              <a:latin typeface="Georgia"/>
              <a:cs typeface="Georgi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-70"/>
              <a:t>TITLE</a:t>
            </a:r>
            <a:r>
              <a:rPr spc="55"/>
              <a:t> </a:t>
            </a:r>
            <a:r>
              <a:t>|</a:t>
            </a:r>
            <a:r>
              <a:rPr spc="70"/>
              <a:t> </a:t>
            </a:r>
            <a:fld id="{81D60167-4931-47E6-BA6A-407CBD079E47}" type="slidenum">
              <a:rPr spc="-25" dirty="0"/>
              <a:t>26</a:t>
            </a:fld>
            <a:endParaRPr spc="-25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52400"/>
            <a:ext cx="9144000" cy="11430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0" y="0"/>
                </a:moveTo>
                <a:lnTo>
                  <a:pt x="0" y="533400"/>
                </a:lnTo>
                <a:lnTo>
                  <a:pt x="9143999" y="533400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B4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50850" y="231012"/>
            <a:ext cx="82423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600" b="1">
                <a:solidFill>
                  <a:srgbClr val="FFFFFF"/>
                </a:solidFill>
                <a:latin typeface="Arial"/>
                <a:cs typeface="Arial"/>
              </a:rPr>
              <a:t>Next Steps:</a:t>
            </a:r>
            <a:endParaRPr sz="3600" b="1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-70"/>
              <a:t>TITLE</a:t>
            </a:r>
            <a:r>
              <a:rPr spc="55"/>
              <a:t> </a:t>
            </a:r>
            <a:r>
              <a:t>|</a:t>
            </a:r>
            <a:r>
              <a:rPr spc="70"/>
              <a:t> </a:t>
            </a:r>
            <a:fld id="{81D60167-4931-47E6-BA6A-407CBD079E47}" type="slidenum">
              <a:rPr spc="-25" dirty="0"/>
              <a:t>27</a:t>
            </a:fld>
            <a:endParaRPr spc="-25"/>
          </a:p>
        </p:txBody>
      </p:sp>
      <p:sp>
        <p:nvSpPr>
          <p:cNvPr id="4" name="object 4"/>
          <p:cNvSpPr txBox="1"/>
          <p:nvPr/>
        </p:nvSpPr>
        <p:spPr>
          <a:xfrm>
            <a:off x="535940" y="1148143"/>
            <a:ext cx="7729855" cy="4414670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526415" indent="-514350">
              <a:lnSpc>
                <a:spcPct val="100000"/>
              </a:lnSpc>
              <a:spcBef>
                <a:spcPts val="825"/>
              </a:spcBef>
              <a:buFont typeface="+mj-lt"/>
              <a:buAutoNum type="arabicPeriod"/>
              <a:tabLst>
                <a:tab pos="355600" algn="l"/>
                <a:tab pos="356235" algn="l"/>
              </a:tabLst>
            </a:pPr>
            <a:r>
              <a:rPr lang="en-US" sz="3000" dirty="0">
                <a:solidFill>
                  <a:srgbClr val="57575A"/>
                </a:solidFill>
                <a:latin typeface="Georgia"/>
                <a:cs typeface="Georgia"/>
              </a:rPr>
              <a:t>Create a </a:t>
            </a:r>
            <a:r>
              <a:rPr lang="en-US" sz="3000" b="1" dirty="0">
                <a:solidFill>
                  <a:srgbClr val="57575A"/>
                </a:solidFill>
                <a:latin typeface="Georgia"/>
                <a:cs typeface="Georgia"/>
              </a:rPr>
              <a:t>Public Image Committee</a:t>
            </a:r>
          </a:p>
          <a:p>
            <a:pPr marL="526415" indent="-514350">
              <a:lnSpc>
                <a:spcPct val="100000"/>
              </a:lnSpc>
              <a:spcBef>
                <a:spcPts val="825"/>
              </a:spcBef>
              <a:buFont typeface="+mj-lt"/>
              <a:buAutoNum type="arabicPeriod"/>
              <a:tabLst>
                <a:tab pos="355600" algn="l"/>
                <a:tab pos="356235" algn="l"/>
              </a:tabLst>
            </a:pPr>
            <a:r>
              <a:rPr lang="en-US" sz="3000" dirty="0">
                <a:solidFill>
                  <a:srgbClr val="57575A"/>
                </a:solidFill>
                <a:latin typeface="Georgia"/>
                <a:cs typeface="Georgia"/>
              </a:rPr>
              <a:t>Develop a strategic plan</a:t>
            </a:r>
          </a:p>
          <a:p>
            <a:pPr marL="526415" indent="-514350">
              <a:spcBef>
                <a:spcPts val="825"/>
              </a:spcBef>
              <a:buFont typeface="+mj-lt"/>
              <a:buAutoNum type="arabicPeriod"/>
              <a:tabLst>
                <a:tab pos="355600" algn="l"/>
                <a:tab pos="356235" algn="l"/>
              </a:tabLst>
            </a:pPr>
            <a:r>
              <a:rPr lang="en-US" sz="3000" dirty="0">
                <a:solidFill>
                  <a:srgbClr val="57575A"/>
                </a:solidFill>
                <a:latin typeface="Georgia"/>
                <a:cs typeface="Georgia"/>
              </a:rPr>
              <a:t>Visit </a:t>
            </a:r>
            <a:r>
              <a:rPr lang="en-US" sz="3000" dirty="0">
                <a:solidFill>
                  <a:srgbClr val="57575A"/>
                </a:solidFill>
                <a:latin typeface="Georgia"/>
                <a:cs typeface="Georgia"/>
                <a:hlinkClick r:id="rId2"/>
              </a:rPr>
              <a:t>RotaryD5000.org/</a:t>
            </a:r>
            <a:r>
              <a:rPr lang="en-US" sz="3000" b="1" dirty="0">
                <a:solidFill>
                  <a:srgbClr val="57575A"/>
                </a:solidFill>
                <a:latin typeface="Georgia"/>
                <a:cs typeface="Georgia"/>
                <a:hlinkClick r:id="rId2"/>
              </a:rPr>
              <a:t>public-image</a:t>
            </a:r>
            <a:endParaRPr lang="en-US" sz="3000" b="1" dirty="0">
              <a:solidFill>
                <a:srgbClr val="57575A"/>
              </a:solidFill>
              <a:latin typeface="Georgia"/>
              <a:cs typeface="Georgia"/>
            </a:endParaRPr>
          </a:p>
          <a:p>
            <a:pPr marL="526415" indent="-514350">
              <a:spcBef>
                <a:spcPts val="825"/>
              </a:spcBef>
              <a:buFont typeface="+mj-lt"/>
              <a:buAutoNum type="arabicPeriod"/>
              <a:tabLst>
                <a:tab pos="355600" algn="l"/>
                <a:tab pos="356235" algn="l"/>
              </a:tabLst>
            </a:pPr>
            <a:r>
              <a:rPr lang="en-US" sz="3000" dirty="0">
                <a:solidFill>
                  <a:srgbClr val="57575A"/>
                </a:solidFill>
                <a:latin typeface="Georgia"/>
                <a:cs typeface="Georgia"/>
                <a:hlinkClick r:id="rId3"/>
              </a:rPr>
              <a:t>Download the logos and other assets</a:t>
            </a:r>
            <a:endParaRPr lang="en-US" sz="3000" dirty="0">
              <a:solidFill>
                <a:srgbClr val="57575A"/>
              </a:solidFill>
              <a:latin typeface="Georgia"/>
              <a:cs typeface="Georgia"/>
            </a:endParaRPr>
          </a:p>
          <a:p>
            <a:pPr marL="526415" indent="-514350">
              <a:lnSpc>
                <a:spcPct val="100000"/>
              </a:lnSpc>
              <a:spcBef>
                <a:spcPts val="825"/>
              </a:spcBef>
              <a:buFont typeface="+mj-lt"/>
              <a:buAutoNum type="arabicPeriod"/>
              <a:tabLst>
                <a:tab pos="355600" algn="l"/>
                <a:tab pos="356235" algn="l"/>
              </a:tabLst>
            </a:pPr>
            <a:r>
              <a:rPr lang="en-US" sz="3000" dirty="0">
                <a:solidFill>
                  <a:srgbClr val="57575A"/>
                </a:solidFill>
                <a:latin typeface="Georgia"/>
                <a:cs typeface="Georgia"/>
              </a:rPr>
              <a:t>Submit your club’s POA photos online</a:t>
            </a:r>
          </a:p>
          <a:p>
            <a:pPr marL="526415" indent="-514350">
              <a:lnSpc>
                <a:spcPct val="100000"/>
              </a:lnSpc>
              <a:spcBef>
                <a:spcPts val="825"/>
              </a:spcBef>
              <a:buFont typeface="+mj-lt"/>
              <a:buAutoNum type="arabicPeriod"/>
              <a:tabLst>
                <a:tab pos="355600" algn="l"/>
                <a:tab pos="356235" algn="l"/>
              </a:tabLst>
            </a:pPr>
            <a:r>
              <a:rPr lang="en-US" sz="3000" dirty="0">
                <a:solidFill>
                  <a:srgbClr val="57575A"/>
                </a:solidFill>
                <a:latin typeface="Georgia"/>
                <a:cs typeface="Georgia"/>
              </a:rPr>
              <a:t>Join the monthly meetings to stay up-to-date with District PI news</a:t>
            </a:r>
          </a:p>
          <a:p>
            <a:pPr marL="526415" indent="-514350">
              <a:lnSpc>
                <a:spcPct val="100000"/>
              </a:lnSpc>
              <a:spcBef>
                <a:spcPts val="825"/>
              </a:spcBef>
              <a:buFont typeface="+mj-lt"/>
              <a:buAutoNum type="arabicPeriod"/>
              <a:tabLst>
                <a:tab pos="355600" algn="l"/>
                <a:tab pos="356235" algn="l"/>
              </a:tabLst>
            </a:pPr>
            <a:r>
              <a:rPr lang="en-US" sz="3000" dirty="0">
                <a:solidFill>
                  <a:srgbClr val="57575A"/>
                </a:solidFill>
                <a:latin typeface="Georgia"/>
                <a:cs typeface="Georgia"/>
              </a:rPr>
              <a:t>Recruit!!!!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52400"/>
            <a:ext cx="9144000" cy="11430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0" y="0"/>
                </a:moveTo>
                <a:lnTo>
                  <a:pt x="0" y="533400"/>
                </a:lnTo>
                <a:lnTo>
                  <a:pt x="9143999" y="533400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5D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68299" y="135368"/>
            <a:ext cx="770067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600">
                <a:solidFill>
                  <a:srgbClr val="FFFFFF"/>
                </a:solidFill>
                <a:latin typeface="Arial"/>
                <a:cs typeface="Arial"/>
              </a:rPr>
              <a:t>Our Contact Information</a:t>
            </a:r>
            <a:endParaRPr sz="3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-70"/>
              <a:t>TITLE</a:t>
            </a:r>
            <a:r>
              <a:rPr spc="55"/>
              <a:t> </a:t>
            </a:r>
            <a:r>
              <a:t>|</a:t>
            </a:r>
            <a:r>
              <a:rPr spc="70"/>
              <a:t> </a:t>
            </a:r>
            <a:fld id="{81D60167-4931-47E6-BA6A-407CBD079E47}" type="slidenum">
              <a:rPr spc="-25" dirty="0"/>
              <a:t>28</a:t>
            </a:fld>
            <a:endParaRPr spc="-25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8299" y="1272332"/>
            <a:ext cx="8371331" cy="2597506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5"/>
              </a:spcBef>
            </a:pPr>
            <a:r>
              <a:rPr lang="en-US" sz="4000" b="1">
                <a:solidFill>
                  <a:srgbClr val="005DAA"/>
                </a:solidFill>
              </a:rPr>
              <a:t>Hawaiʻi Rotary District 5000</a:t>
            </a:r>
            <a:br>
              <a:rPr lang="en-US" sz="3000">
                <a:solidFill>
                  <a:srgbClr val="005DAA"/>
                </a:solidFill>
              </a:rPr>
            </a:br>
            <a:r>
              <a:rPr lang="en-US" sz="3000">
                <a:solidFill>
                  <a:srgbClr val="005DAA"/>
                </a:solidFill>
              </a:rPr>
              <a:t> Public Image Committee Co-Chairs 2022-2024</a:t>
            </a:r>
            <a:br>
              <a:rPr lang="en-US" sz="3000">
                <a:solidFill>
                  <a:srgbClr val="005DAA"/>
                </a:solidFill>
              </a:rPr>
            </a:br>
            <a:br>
              <a:rPr lang="en-US" sz="3000">
                <a:solidFill>
                  <a:srgbClr val="005DAA"/>
                </a:solidFill>
              </a:rPr>
            </a:br>
            <a:r>
              <a:rPr lang="en-US" sz="3000" b="1">
                <a:solidFill>
                  <a:srgbClr val="005DAA"/>
                </a:solidFill>
                <a:latin typeface="Arial"/>
                <a:cs typeface="Arial"/>
              </a:rPr>
              <a:t>Joshua Laguana (Hickam Pearl Harbor)</a:t>
            </a:r>
            <a:br>
              <a:rPr lang="en-US" sz="3000" b="1">
                <a:solidFill>
                  <a:srgbClr val="005DAA"/>
                </a:solidFill>
                <a:latin typeface="Arial"/>
                <a:cs typeface="Arial"/>
              </a:rPr>
            </a:br>
            <a:r>
              <a:rPr lang="en-US" sz="3000" b="1">
                <a:solidFill>
                  <a:srgbClr val="005DAA"/>
                </a:solidFill>
                <a:latin typeface="Arial"/>
                <a:cs typeface="Arial"/>
              </a:rPr>
              <a:t>Scott Wishart (Ala Moana)</a:t>
            </a:r>
            <a:endParaRPr lang="en-US" sz="3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9600" y="3992366"/>
            <a:ext cx="8130030" cy="1186863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60"/>
              </a:spcBef>
            </a:pPr>
            <a:r>
              <a:rPr lang="en-US" sz="3000">
                <a:solidFill>
                  <a:srgbClr val="005DAA"/>
                </a:solidFill>
                <a:latin typeface="Arial"/>
                <a:cs typeface="Arial"/>
              </a:rPr>
              <a:t>PublicImage@RotaryD5000.org</a:t>
            </a:r>
          </a:p>
          <a:p>
            <a:pPr algn="ctr">
              <a:lnSpc>
                <a:spcPct val="100000"/>
              </a:lnSpc>
              <a:spcBef>
                <a:spcPts val="960"/>
              </a:spcBef>
            </a:pPr>
            <a:r>
              <a:rPr lang="en-US" sz="3000">
                <a:solidFill>
                  <a:srgbClr val="005DAA"/>
                </a:solidFill>
                <a:latin typeface="Arial"/>
                <a:cs typeface="Arial"/>
              </a:rPr>
              <a:t>RotaryD5000.org/public-image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1544</TotalTime>
  <Words>831</Words>
  <Application>Microsoft Macintosh PowerPoint</Application>
  <PresentationFormat>On-screen Show (4:3)</PresentationFormat>
  <Paragraphs>139</Paragraphs>
  <Slides>28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Georgia</vt:lpstr>
      <vt:lpstr>Open Sans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Hawaiʻi Rotary District 5000  Public Image Committee Co-Chairs 2022-2024  Joshua Laguana (Hickam Pearl Harbor) Scott Wishart (Ala Moana)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Laura Spear</dc:creator>
  <cp:lastModifiedBy>Joshua Laguana</cp:lastModifiedBy>
  <cp:revision>14</cp:revision>
  <dcterms:created xsi:type="dcterms:W3CDTF">2022-06-24T05:34:57Z</dcterms:created>
  <dcterms:modified xsi:type="dcterms:W3CDTF">2023-10-04T01:16:52Z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2015-04-26T00:00:00Z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2022-06-24T00:00:00Z</vt:filetime>
  </property>
  <property fmtid="{D5CDD505-2E9C-101B-9397-08002B2CF9AE}" pid="5" name="Producer">
    <vt:lpwstr>Microsoft® PowerPoint® 2013</vt:lpwstr>
  </property>
</Properties>
</file>